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0.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9"/>
  </p:notesMasterIdLst>
  <p:sldIdLst>
    <p:sldId id="256" r:id="rId2"/>
    <p:sldId id="257" r:id="rId3"/>
    <p:sldId id="270" r:id="rId4"/>
    <p:sldId id="268" r:id="rId5"/>
    <p:sldId id="272" r:id="rId6"/>
    <p:sldId id="261" r:id="rId7"/>
    <p:sldId id="258" r:id="rId8"/>
    <p:sldId id="269" r:id="rId9"/>
    <p:sldId id="263" r:id="rId10"/>
    <p:sldId id="259" r:id="rId11"/>
    <p:sldId id="262" r:id="rId12"/>
    <p:sldId id="264" r:id="rId13"/>
    <p:sldId id="265" r:id="rId14"/>
    <p:sldId id="266" r:id="rId15"/>
    <p:sldId id="260" r:id="rId16"/>
    <p:sldId id="267" r:id="rId17"/>
    <p:sldId id="271"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541"/>
    <p:restoredTop sz="74650"/>
  </p:normalViewPr>
  <p:slideViewPr>
    <p:cSldViewPr snapToGrid="0" snapToObjects="1">
      <p:cViewPr varScale="1">
        <p:scale>
          <a:sx n="70" d="100"/>
          <a:sy n="70" d="100"/>
        </p:scale>
        <p:origin x="192" y="4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file:////Users/Brendan/Google%20Drive/America%20Achieves%20Work/Educator%20Voice%20Activities.xlsx" TargetMode="External"/></Relationships>
</file>

<file path=ppt/charts/_rels/chart2.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oleObject" Target="file:////Users/Brendan/Google%20Drive/America%20Achieves%20Work/Educator%20Voice%20Activities.xlsx" TargetMode="External"/></Relationships>
</file>

<file path=ppt/charts/_rels/chart3.xml.rels><?xml version="1.0" encoding="UTF-8" standalone="yes"?>
<Relationships xmlns="http://schemas.openxmlformats.org/package/2006/relationships"><Relationship Id="rId1" Type="http://schemas.microsoft.com/office/2011/relationships/chartStyle" Target="style3.xml"/><Relationship Id="rId2" Type="http://schemas.microsoft.com/office/2011/relationships/chartColorStyle" Target="colors3.xml"/><Relationship Id="rId3" Type="http://schemas.openxmlformats.org/officeDocument/2006/relationships/oleObject" Target="file:////Users/brendanmccormick/Google%20Drive/America%20Achieves%20Work/Educator%20Voice%20Activiti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dirty="0"/>
              <a:t>EVF Activities by Issue </a:t>
            </a:r>
            <a:r>
              <a:rPr lang="en-US" dirty="0" smtClean="0"/>
              <a:t>Area, 2014-2016</a:t>
            </a:r>
            <a:endParaRPr lang="en-US" dirty="0"/>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Sheet1!$I$45</c:f>
              <c:strCache>
                <c:ptCount val="1"/>
                <c:pt idx="0">
                  <c:v>Colorado</c:v>
                </c:pt>
              </c:strCache>
            </c:strRef>
          </c:tx>
          <c:spPr>
            <a:solidFill>
              <a:schemeClr val="accent1"/>
            </a:solidFill>
            <a:ln>
              <a:noFill/>
            </a:ln>
            <a:effectLst/>
          </c:spPr>
          <c:invertIfNegative val="0"/>
          <c:cat>
            <c:strRef>
              <c:f>Sheet1!$H$46:$H$49</c:f>
              <c:strCache>
                <c:ptCount val="4"/>
                <c:pt idx="0">
                  <c:v>Academic Standards</c:v>
                </c:pt>
                <c:pt idx="1">
                  <c:v>Advancing the Profession</c:v>
                </c:pt>
                <c:pt idx="2">
                  <c:v>Assessment and Accountability</c:v>
                </c:pt>
                <c:pt idx="3">
                  <c:v>Equity and Access</c:v>
                </c:pt>
              </c:strCache>
            </c:strRef>
          </c:cat>
          <c:val>
            <c:numRef>
              <c:f>Sheet1!$I$46:$I$49</c:f>
              <c:numCache>
                <c:formatCode>General</c:formatCode>
                <c:ptCount val="4"/>
                <c:pt idx="0">
                  <c:v>86.0</c:v>
                </c:pt>
                <c:pt idx="1">
                  <c:v>93.0</c:v>
                </c:pt>
                <c:pt idx="2">
                  <c:v>43.0</c:v>
                </c:pt>
                <c:pt idx="3">
                  <c:v>39.0</c:v>
                </c:pt>
              </c:numCache>
            </c:numRef>
          </c:val>
        </c:ser>
        <c:ser>
          <c:idx val="1"/>
          <c:order val="1"/>
          <c:tx>
            <c:strRef>
              <c:f>Sheet1!$J$45</c:f>
              <c:strCache>
                <c:ptCount val="1"/>
                <c:pt idx="0">
                  <c:v>Michigan</c:v>
                </c:pt>
              </c:strCache>
            </c:strRef>
          </c:tx>
          <c:spPr>
            <a:solidFill>
              <a:schemeClr val="accent3"/>
            </a:solidFill>
            <a:ln>
              <a:noFill/>
            </a:ln>
            <a:effectLst/>
          </c:spPr>
          <c:invertIfNegative val="0"/>
          <c:cat>
            <c:strRef>
              <c:f>Sheet1!$H$46:$H$49</c:f>
              <c:strCache>
                <c:ptCount val="4"/>
                <c:pt idx="0">
                  <c:v>Academic Standards</c:v>
                </c:pt>
                <c:pt idx="1">
                  <c:v>Advancing the Profession</c:v>
                </c:pt>
                <c:pt idx="2">
                  <c:v>Assessment and Accountability</c:v>
                </c:pt>
                <c:pt idx="3">
                  <c:v>Equity and Access</c:v>
                </c:pt>
              </c:strCache>
            </c:strRef>
          </c:cat>
          <c:val>
            <c:numRef>
              <c:f>Sheet1!$J$46:$J$49</c:f>
              <c:numCache>
                <c:formatCode>General</c:formatCode>
                <c:ptCount val="4"/>
                <c:pt idx="0">
                  <c:v>57.0</c:v>
                </c:pt>
                <c:pt idx="1">
                  <c:v>122.0</c:v>
                </c:pt>
                <c:pt idx="2">
                  <c:v>15.0</c:v>
                </c:pt>
                <c:pt idx="3">
                  <c:v>18.0</c:v>
                </c:pt>
              </c:numCache>
            </c:numRef>
          </c:val>
        </c:ser>
        <c:ser>
          <c:idx val="2"/>
          <c:order val="2"/>
          <c:tx>
            <c:strRef>
              <c:f>Sheet1!$K$45</c:f>
              <c:strCache>
                <c:ptCount val="1"/>
                <c:pt idx="0">
                  <c:v>New York</c:v>
                </c:pt>
              </c:strCache>
            </c:strRef>
          </c:tx>
          <c:spPr>
            <a:solidFill>
              <a:schemeClr val="accent5"/>
            </a:solidFill>
            <a:ln>
              <a:noFill/>
            </a:ln>
            <a:effectLst/>
          </c:spPr>
          <c:invertIfNegative val="0"/>
          <c:cat>
            <c:strRef>
              <c:f>Sheet1!$H$46:$H$49</c:f>
              <c:strCache>
                <c:ptCount val="4"/>
                <c:pt idx="0">
                  <c:v>Academic Standards</c:v>
                </c:pt>
                <c:pt idx="1">
                  <c:v>Advancing the Profession</c:v>
                </c:pt>
                <c:pt idx="2">
                  <c:v>Assessment and Accountability</c:v>
                </c:pt>
                <c:pt idx="3">
                  <c:v>Equity and Access</c:v>
                </c:pt>
              </c:strCache>
            </c:strRef>
          </c:cat>
          <c:val>
            <c:numRef>
              <c:f>Sheet1!$K$46:$K$49</c:f>
              <c:numCache>
                <c:formatCode>General</c:formatCode>
                <c:ptCount val="4"/>
                <c:pt idx="0">
                  <c:v>100.0</c:v>
                </c:pt>
                <c:pt idx="1">
                  <c:v>86.0</c:v>
                </c:pt>
                <c:pt idx="2">
                  <c:v>19.0</c:v>
                </c:pt>
                <c:pt idx="3">
                  <c:v>32.0</c:v>
                </c:pt>
              </c:numCache>
            </c:numRef>
          </c:val>
        </c:ser>
        <c:dLbls>
          <c:showLegendKey val="0"/>
          <c:showVal val="0"/>
          <c:showCatName val="0"/>
          <c:showSerName val="0"/>
          <c:showPercent val="0"/>
          <c:showBubbleSize val="0"/>
        </c:dLbls>
        <c:gapWidth val="219"/>
        <c:overlap val="-27"/>
        <c:axId val="-1784860832"/>
        <c:axId val="-1784858288"/>
      </c:barChart>
      <c:catAx>
        <c:axId val="-1784860832"/>
        <c:scaling>
          <c:orientation val="minMax"/>
        </c:scaling>
        <c:delete val="0"/>
        <c:axPos val="b"/>
        <c:title>
          <c:tx>
            <c:rich>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dirty="0"/>
                  <a:t>Issue Area</a:t>
                </a:r>
              </a:p>
            </c:rich>
          </c:tx>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784858288"/>
        <c:crosses val="autoZero"/>
        <c:auto val="1"/>
        <c:lblAlgn val="ctr"/>
        <c:lblOffset val="100"/>
        <c:noMultiLvlLbl val="0"/>
      </c:catAx>
      <c:valAx>
        <c:axId val="-1784858288"/>
        <c:scaling>
          <c:orientation val="minMax"/>
        </c:scaling>
        <c:delete val="0"/>
        <c:axPos val="l"/>
        <c:majorGridlines>
          <c:spPr>
            <a:ln w="9525">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sz="1800" b="0" i="0" baseline="0" dirty="0" smtClean="0">
                    <a:effectLst/>
                  </a:rPr>
                  <a:t>Number of Activities</a:t>
                </a:r>
                <a:endParaRPr lang="en-US" dirty="0">
                  <a:effectLst/>
                </a:endParaRPr>
              </a:p>
            </c:rich>
          </c:tx>
          <c:overlay val="0"/>
          <c:spPr>
            <a:noFill/>
            <a:ln>
              <a:noFill/>
            </a:ln>
            <a:effectLst/>
          </c:spPr>
          <c:txPr>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784860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dirty="0"/>
              <a:t>EVF Activities by Activity </a:t>
            </a:r>
            <a:r>
              <a:rPr lang="en-US" dirty="0" smtClean="0"/>
              <a:t>Type,</a:t>
            </a:r>
            <a:r>
              <a:rPr lang="en-US" baseline="0" dirty="0" smtClean="0"/>
              <a:t> 2014 - 2016</a:t>
            </a:r>
            <a:endParaRPr lang="en-US" dirty="0"/>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Sheet1!$H$2</c:f>
              <c:strCache>
                <c:ptCount val="1"/>
                <c:pt idx="0">
                  <c:v>Colorado</c:v>
                </c:pt>
              </c:strCache>
            </c:strRef>
          </c:tx>
          <c:spPr>
            <a:solidFill>
              <a:schemeClr val="accent1"/>
            </a:solidFill>
            <a:ln>
              <a:noFill/>
            </a:ln>
            <a:effectLst/>
          </c:spPr>
          <c:invertIfNegative val="0"/>
          <c:cat>
            <c:strRef>
              <c:f>Sheet1!$G$3:$G$13</c:f>
              <c:strCache>
                <c:ptCount val="11"/>
                <c:pt idx="0">
                  <c:v>Advising</c:v>
                </c:pt>
                <c:pt idx="1">
                  <c:v>Award</c:v>
                </c:pt>
                <c:pt idx="2">
                  <c:v>Blog</c:v>
                </c:pt>
                <c:pt idx="3">
                  <c:v>Bring Your Legislator To School Day</c:v>
                </c:pt>
                <c:pt idx="4">
                  <c:v>Leading Professional Development</c:v>
                </c:pt>
                <c:pt idx="5">
                  <c:v>Media Feature</c:v>
                </c:pt>
                <c:pt idx="6">
                  <c:v>Op-Ed</c:v>
                </c:pt>
                <c:pt idx="7">
                  <c:v>Other Leadership Opportunity</c:v>
                </c:pt>
                <c:pt idx="8">
                  <c:v>Other Written Publication</c:v>
                </c:pt>
                <c:pt idx="9">
                  <c:v>Public Speaking</c:v>
                </c:pt>
                <c:pt idx="10">
                  <c:v>Social Media</c:v>
                </c:pt>
              </c:strCache>
            </c:strRef>
          </c:cat>
          <c:val>
            <c:numRef>
              <c:f>Sheet1!$H$3:$H$13</c:f>
              <c:numCache>
                <c:formatCode>General</c:formatCode>
                <c:ptCount val="11"/>
                <c:pt idx="0">
                  <c:v>78.0</c:v>
                </c:pt>
                <c:pt idx="1">
                  <c:v>2.0</c:v>
                </c:pt>
                <c:pt idx="2">
                  <c:v>14.0</c:v>
                </c:pt>
                <c:pt idx="3">
                  <c:v>20.0</c:v>
                </c:pt>
                <c:pt idx="4">
                  <c:v>11.0</c:v>
                </c:pt>
                <c:pt idx="5">
                  <c:v>26.0</c:v>
                </c:pt>
                <c:pt idx="6">
                  <c:v>20.0</c:v>
                </c:pt>
                <c:pt idx="7">
                  <c:v>51.0</c:v>
                </c:pt>
                <c:pt idx="8">
                  <c:v>11.0</c:v>
                </c:pt>
                <c:pt idx="9">
                  <c:v>60.0</c:v>
                </c:pt>
                <c:pt idx="10">
                  <c:v>13.0</c:v>
                </c:pt>
              </c:numCache>
            </c:numRef>
          </c:val>
        </c:ser>
        <c:ser>
          <c:idx val="1"/>
          <c:order val="1"/>
          <c:tx>
            <c:strRef>
              <c:f>Sheet1!$I$2</c:f>
              <c:strCache>
                <c:ptCount val="1"/>
                <c:pt idx="0">
                  <c:v>Michigan</c:v>
                </c:pt>
              </c:strCache>
            </c:strRef>
          </c:tx>
          <c:spPr>
            <a:solidFill>
              <a:schemeClr val="accent3"/>
            </a:solidFill>
            <a:ln>
              <a:noFill/>
            </a:ln>
            <a:effectLst/>
          </c:spPr>
          <c:invertIfNegative val="0"/>
          <c:cat>
            <c:strRef>
              <c:f>Sheet1!$G$3:$G$13</c:f>
              <c:strCache>
                <c:ptCount val="11"/>
                <c:pt idx="0">
                  <c:v>Advising</c:v>
                </c:pt>
                <c:pt idx="1">
                  <c:v>Award</c:v>
                </c:pt>
                <c:pt idx="2">
                  <c:v>Blog</c:v>
                </c:pt>
                <c:pt idx="3">
                  <c:v>Bring Your Legislator To School Day</c:v>
                </c:pt>
                <c:pt idx="4">
                  <c:v>Leading Professional Development</c:v>
                </c:pt>
                <c:pt idx="5">
                  <c:v>Media Feature</c:v>
                </c:pt>
                <c:pt idx="6">
                  <c:v>Op-Ed</c:v>
                </c:pt>
                <c:pt idx="7">
                  <c:v>Other Leadership Opportunity</c:v>
                </c:pt>
                <c:pt idx="8">
                  <c:v>Other Written Publication</c:v>
                </c:pt>
                <c:pt idx="9">
                  <c:v>Public Speaking</c:v>
                </c:pt>
                <c:pt idx="10">
                  <c:v>Social Media</c:v>
                </c:pt>
              </c:strCache>
            </c:strRef>
          </c:cat>
          <c:val>
            <c:numRef>
              <c:f>Sheet1!$I$3:$I$13</c:f>
              <c:numCache>
                <c:formatCode>General</c:formatCode>
                <c:ptCount val="11"/>
                <c:pt idx="0">
                  <c:v>26.0</c:v>
                </c:pt>
                <c:pt idx="1">
                  <c:v>2.0</c:v>
                </c:pt>
                <c:pt idx="2">
                  <c:v>65.0</c:v>
                </c:pt>
                <c:pt idx="3">
                  <c:v>10.0</c:v>
                </c:pt>
                <c:pt idx="4">
                  <c:v>17.0</c:v>
                </c:pt>
                <c:pt idx="5">
                  <c:v>14.0</c:v>
                </c:pt>
                <c:pt idx="6">
                  <c:v>28.0</c:v>
                </c:pt>
                <c:pt idx="7">
                  <c:v>12.0</c:v>
                </c:pt>
                <c:pt idx="8">
                  <c:v>10.0</c:v>
                </c:pt>
                <c:pt idx="9">
                  <c:v>74.0</c:v>
                </c:pt>
                <c:pt idx="10">
                  <c:v>9.0</c:v>
                </c:pt>
              </c:numCache>
            </c:numRef>
          </c:val>
        </c:ser>
        <c:ser>
          <c:idx val="2"/>
          <c:order val="2"/>
          <c:tx>
            <c:strRef>
              <c:f>Sheet1!$J$2</c:f>
              <c:strCache>
                <c:ptCount val="1"/>
                <c:pt idx="0">
                  <c:v>New  York</c:v>
                </c:pt>
              </c:strCache>
            </c:strRef>
          </c:tx>
          <c:spPr>
            <a:solidFill>
              <a:schemeClr val="accent5"/>
            </a:solidFill>
            <a:ln>
              <a:noFill/>
            </a:ln>
            <a:effectLst/>
          </c:spPr>
          <c:invertIfNegative val="0"/>
          <c:cat>
            <c:strRef>
              <c:f>Sheet1!$G$3:$G$13</c:f>
              <c:strCache>
                <c:ptCount val="11"/>
                <c:pt idx="0">
                  <c:v>Advising</c:v>
                </c:pt>
                <c:pt idx="1">
                  <c:v>Award</c:v>
                </c:pt>
                <c:pt idx="2">
                  <c:v>Blog</c:v>
                </c:pt>
                <c:pt idx="3">
                  <c:v>Bring Your Legislator To School Day</c:v>
                </c:pt>
                <c:pt idx="4">
                  <c:v>Leading Professional Development</c:v>
                </c:pt>
                <c:pt idx="5">
                  <c:v>Media Feature</c:v>
                </c:pt>
                <c:pt idx="6">
                  <c:v>Op-Ed</c:v>
                </c:pt>
                <c:pt idx="7">
                  <c:v>Other Leadership Opportunity</c:v>
                </c:pt>
                <c:pt idx="8">
                  <c:v>Other Written Publication</c:v>
                </c:pt>
                <c:pt idx="9">
                  <c:v>Public Speaking</c:v>
                </c:pt>
                <c:pt idx="10">
                  <c:v>Social Media</c:v>
                </c:pt>
              </c:strCache>
            </c:strRef>
          </c:cat>
          <c:val>
            <c:numRef>
              <c:f>Sheet1!$J$3:$J$13</c:f>
              <c:numCache>
                <c:formatCode>General</c:formatCode>
                <c:ptCount val="11"/>
                <c:pt idx="0">
                  <c:v>58.0</c:v>
                </c:pt>
                <c:pt idx="1">
                  <c:v>2.0</c:v>
                </c:pt>
                <c:pt idx="2">
                  <c:v>22.0</c:v>
                </c:pt>
                <c:pt idx="3">
                  <c:v>10.0</c:v>
                </c:pt>
                <c:pt idx="4">
                  <c:v>16.0</c:v>
                </c:pt>
                <c:pt idx="5">
                  <c:v>48.0</c:v>
                </c:pt>
                <c:pt idx="6">
                  <c:v>20.0</c:v>
                </c:pt>
                <c:pt idx="7">
                  <c:v>22.0</c:v>
                </c:pt>
                <c:pt idx="8">
                  <c:v>3.0</c:v>
                </c:pt>
                <c:pt idx="9">
                  <c:v>66.0</c:v>
                </c:pt>
                <c:pt idx="10">
                  <c:v>11.0</c:v>
                </c:pt>
              </c:numCache>
            </c:numRef>
          </c:val>
        </c:ser>
        <c:dLbls>
          <c:showLegendKey val="0"/>
          <c:showVal val="0"/>
          <c:showCatName val="0"/>
          <c:showSerName val="0"/>
          <c:showPercent val="0"/>
          <c:showBubbleSize val="0"/>
        </c:dLbls>
        <c:gapWidth val="219"/>
        <c:overlap val="-27"/>
        <c:axId val="-1784832192"/>
        <c:axId val="-1784828800"/>
      </c:barChart>
      <c:catAx>
        <c:axId val="-1784832192"/>
        <c:scaling>
          <c:orientation val="minMax"/>
        </c:scaling>
        <c:delete val="0"/>
        <c:axPos val="b"/>
        <c:title>
          <c:tx>
            <c:rich>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dirty="0"/>
                  <a:t>Activity Type</a:t>
                </a:r>
              </a:p>
            </c:rich>
          </c:tx>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784828800"/>
        <c:crosses val="autoZero"/>
        <c:auto val="1"/>
        <c:lblAlgn val="ctr"/>
        <c:lblOffset val="150"/>
        <c:noMultiLvlLbl val="0"/>
      </c:catAx>
      <c:valAx>
        <c:axId val="-1784828800"/>
        <c:scaling>
          <c:orientation val="minMax"/>
        </c:scaling>
        <c:delete val="0"/>
        <c:axPos val="l"/>
        <c:majorGridlines>
          <c:spPr>
            <a:ln w="9525">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sz="1800" b="0" i="0" baseline="0" dirty="0" smtClean="0">
                    <a:effectLst/>
                  </a:rPr>
                  <a:t>Number of Activities</a:t>
                </a:r>
                <a:endParaRPr lang="en-US" dirty="0">
                  <a:effectLst/>
                </a:endParaRPr>
              </a:p>
            </c:rich>
          </c:tx>
          <c:overlay val="0"/>
          <c:spPr>
            <a:noFill/>
            <a:ln>
              <a:noFill/>
            </a:ln>
            <a:effectLst/>
          </c:spPr>
          <c:txPr>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title>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784832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400" b="0" i="0" baseline="0" dirty="0">
                <a:effectLst/>
              </a:rPr>
              <a:t>Indicators of Social Change of EVF Database, 2014 - 2016</a:t>
            </a:r>
            <a:endParaRPr lang="en-US" sz="1800" dirty="0">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'Pivot Table'!$C$7</c:f>
              <c:strCache>
                <c:ptCount val="1"/>
                <c:pt idx="0">
                  <c:v>Colorado</c:v>
                </c:pt>
              </c:strCache>
            </c:strRef>
          </c:tx>
          <c:spPr>
            <a:solidFill>
              <a:schemeClr val="accent1"/>
            </a:solidFill>
            <a:ln>
              <a:noFill/>
            </a:ln>
            <a:effectLst/>
          </c:spPr>
          <c:invertIfNegative val="0"/>
          <c:cat>
            <c:strRef>
              <c:f>'Pivot Table'!$D$6:$F$6</c:f>
              <c:strCache>
                <c:ptCount val="3"/>
                <c:pt idx="0">
                  <c:v>Definitions</c:v>
                </c:pt>
                <c:pt idx="1">
                  <c:v>Behavior</c:v>
                </c:pt>
                <c:pt idx="2">
                  <c:v>Engagement</c:v>
                </c:pt>
              </c:strCache>
            </c:strRef>
          </c:cat>
          <c:val>
            <c:numRef>
              <c:f>'Pivot Table'!$D$7:$F$7</c:f>
              <c:numCache>
                <c:formatCode>General</c:formatCode>
                <c:ptCount val="3"/>
                <c:pt idx="0">
                  <c:v>53.0</c:v>
                </c:pt>
                <c:pt idx="1">
                  <c:v>135.0</c:v>
                </c:pt>
                <c:pt idx="2">
                  <c:v>115.0</c:v>
                </c:pt>
              </c:numCache>
            </c:numRef>
          </c:val>
        </c:ser>
        <c:ser>
          <c:idx val="1"/>
          <c:order val="1"/>
          <c:tx>
            <c:strRef>
              <c:f>'Pivot Table'!$C$8</c:f>
              <c:strCache>
                <c:ptCount val="1"/>
                <c:pt idx="0">
                  <c:v>Michigan</c:v>
                </c:pt>
              </c:strCache>
            </c:strRef>
          </c:tx>
          <c:spPr>
            <a:solidFill>
              <a:schemeClr val="accent3"/>
            </a:solidFill>
            <a:ln>
              <a:noFill/>
            </a:ln>
            <a:effectLst/>
          </c:spPr>
          <c:invertIfNegative val="0"/>
          <c:cat>
            <c:strRef>
              <c:f>'Pivot Table'!$D$6:$F$6</c:f>
              <c:strCache>
                <c:ptCount val="3"/>
                <c:pt idx="0">
                  <c:v>Definitions</c:v>
                </c:pt>
                <c:pt idx="1">
                  <c:v>Behavior</c:v>
                </c:pt>
                <c:pt idx="2">
                  <c:v>Engagement</c:v>
                </c:pt>
              </c:strCache>
            </c:strRef>
          </c:cat>
          <c:val>
            <c:numRef>
              <c:f>'Pivot Table'!$D$8:$F$8</c:f>
              <c:numCache>
                <c:formatCode>General</c:formatCode>
                <c:ptCount val="3"/>
                <c:pt idx="0">
                  <c:v>32.0</c:v>
                </c:pt>
                <c:pt idx="1">
                  <c:v>180.0</c:v>
                </c:pt>
                <c:pt idx="2">
                  <c:v>54.0</c:v>
                </c:pt>
              </c:numCache>
            </c:numRef>
          </c:val>
        </c:ser>
        <c:ser>
          <c:idx val="2"/>
          <c:order val="2"/>
          <c:tx>
            <c:strRef>
              <c:f>'Pivot Table'!$C$9</c:f>
              <c:strCache>
                <c:ptCount val="1"/>
                <c:pt idx="0">
                  <c:v>New York</c:v>
                </c:pt>
              </c:strCache>
            </c:strRef>
          </c:tx>
          <c:spPr>
            <a:solidFill>
              <a:schemeClr val="accent5"/>
            </a:solidFill>
            <a:ln>
              <a:noFill/>
            </a:ln>
            <a:effectLst/>
          </c:spPr>
          <c:invertIfNegative val="0"/>
          <c:cat>
            <c:strRef>
              <c:f>'Pivot Table'!$D$6:$F$6</c:f>
              <c:strCache>
                <c:ptCount val="3"/>
                <c:pt idx="0">
                  <c:v>Definitions</c:v>
                </c:pt>
                <c:pt idx="1">
                  <c:v>Behavior</c:v>
                </c:pt>
                <c:pt idx="2">
                  <c:v>Engagement</c:v>
                </c:pt>
              </c:strCache>
            </c:strRef>
          </c:cat>
          <c:val>
            <c:numRef>
              <c:f>'Pivot Table'!$D$9:$F$9</c:f>
              <c:numCache>
                <c:formatCode>General</c:formatCode>
                <c:ptCount val="3"/>
                <c:pt idx="0">
                  <c:v>51.0</c:v>
                </c:pt>
                <c:pt idx="1">
                  <c:v>163.0</c:v>
                </c:pt>
                <c:pt idx="2">
                  <c:v>63.0</c:v>
                </c:pt>
              </c:numCache>
            </c:numRef>
          </c:val>
        </c:ser>
        <c:dLbls>
          <c:showLegendKey val="0"/>
          <c:showVal val="0"/>
          <c:showCatName val="0"/>
          <c:showSerName val="0"/>
          <c:showPercent val="0"/>
          <c:showBubbleSize val="0"/>
        </c:dLbls>
        <c:gapWidth val="219"/>
        <c:overlap val="-27"/>
        <c:axId val="-1784790960"/>
        <c:axId val="-1784787776"/>
      </c:barChart>
      <c:catAx>
        <c:axId val="-1784790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784787776"/>
        <c:crosses val="autoZero"/>
        <c:auto val="1"/>
        <c:lblAlgn val="ctr"/>
        <c:lblOffset val="100"/>
        <c:noMultiLvlLbl val="0"/>
      </c:catAx>
      <c:valAx>
        <c:axId val="-17847877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sz="1800" b="0" i="0" baseline="0" dirty="0" smtClean="0">
                    <a:effectLst/>
                  </a:rPr>
                  <a:t>Number of Activities</a:t>
                </a:r>
                <a:endParaRPr lang="en-US" sz="2000" dirty="0">
                  <a:effectLst/>
                </a:endParaRPr>
              </a:p>
            </c:rich>
          </c:tx>
          <c:overlay val="0"/>
          <c:spPr>
            <a:noFill/>
            <a:ln>
              <a:noFill/>
            </a:ln>
            <a:effectLst/>
          </c:spPr>
          <c:txPr>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784790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a:solidFill>
          <a:schemeClr val="tx1">
            <a:lumMod val="35000"/>
            <a:lumOff val="65000"/>
          </a:schemeClr>
        </a:solidFill>
        <a:round/>
      </a:ln>
    </cs:spPr>
  </cs:dropLine>
  <cs:errorBar>
    <cs:lnRef idx="0"/>
    <cs:fillRef idx="0"/>
    <cs:effectRef idx="0"/>
    <cs:fontRef idx="minor">
      <a:schemeClr val="tx1"/>
    </cs:fontRef>
    <cs:spPr>
      <a:ln w="9525">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a:solidFill>
          <a:schemeClr val="tx1">
            <a:lumMod val="15000"/>
            <a:lumOff val="85000"/>
          </a:schemeClr>
        </a:solidFill>
        <a:round/>
      </a:ln>
    </cs:spPr>
  </cs:gridlineMajor>
  <cs:gridlineMinor>
    <cs:lnRef idx="0"/>
    <cs:fillRef idx="0"/>
    <cs:effectRef idx="0"/>
    <cs:fontRef idx="minor">
      <a:schemeClr val="tx1"/>
    </cs:fontRef>
    <cs:spPr>
      <a:ln w="9525">
        <a:solidFill>
          <a:schemeClr val="tx1">
            <a:lumMod val="5000"/>
            <a:lumOff val="95000"/>
          </a:schemeClr>
        </a:solidFill>
        <a:round/>
      </a:ln>
    </cs:spPr>
  </cs:gridlineMinor>
  <cs:hiLoLine>
    <cs:lnRef idx="0"/>
    <cs:fillRef idx="0"/>
    <cs:effectRef idx="0"/>
    <cs:fontRef idx="minor">
      <a:schemeClr val="tx1"/>
    </cs:fontRef>
    <cs:spPr>
      <a:ln w="9525">
        <a:solidFill>
          <a:schemeClr val="tx1">
            <a:lumMod val="75000"/>
            <a:lumOff val="25000"/>
          </a:schemeClr>
        </a:solidFill>
        <a:round/>
      </a:ln>
    </cs:spPr>
  </cs:hiLoLine>
  <cs:leaderLine>
    <cs:lnRef idx="0"/>
    <cs:fillRef idx="0"/>
    <cs:effectRef idx="0"/>
    <cs:fontRef idx="minor">
      <a:schemeClr val="tx1"/>
    </cs:fontRef>
    <cs:spPr>
      <a:ln w="9525">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a:solidFill>
          <a:schemeClr val="tx1">
            <a:lumMod val="35000"/>
            <a:lumOff val="65000"/>
          </a:schemeClr>
        </a:solidFill>
        <a:round/>
      </a:ln>
    </cs:spPr>
  </cs:dropLine>
  <cs:errorBar>
    <cs:lnRef idx="0"/>
    <cs:fillRef idx="0"/>
    <cs:effectRef idx="0"/>
    <cs:fontRef idx="minor">
      <a:schemeClr val="tx1"/>
    </cs:fontRef>
    <cs:spPr>
      <a:ln w="9525">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a:solidFill>
          <a:schemeClr val="tx1">
            <a:lumMod val="15000"/>
            <a:lumOff val="85000"/>
          </a:schemeClr>
        </a:solidFill>
        <a:round/>
      </a:ln>
    </cs:spPr>
  </cs:gridlineMajor>
  <cs:gridlineMinor>
    <cs:lnRef idx="0"/>
    <cs:fillRef idx="0"/>
    <cs:effectRef idx="0"/>
    <cs:fontRef idx="minor">
      <a:schemeClr val="tx1"/>
    </cs:fontRef>
    <cs:spPr>
      <a:ln w="9525">
        <a:solidFill>
          <a:schemeClr val="tx1">
            <a:lumMod val="5000"/>
            <a:lumOff val="95000"/>
          </a:schemeClr>
        </a:solidFill>
        <a:round/>
      </a:ln>
    </cs:spPr>
  </cs:gridlineMinor>
  <cs:hiLoLine>
    <cs:lnRef idx="0"/>
    <cs:fillRef idx="0"/>
    <cs:effectRef idx="0"/>
    <cs:fontRef idx="minor">
      <a:schemeClr val="tx1"/>
    </cs:fontRef>
    <cs:spPr>
      <a:ln w="9525">
        <a:solidFill>
          <a:schemeClr val="tx1">
            <a:lumMod val="75000"/>
            <a:lumOff val="25000"/>
          </a:schemeClr>
        </a:solidFill>
        <a:round/>
      </a:ln>
    </cs:spPr>
  </cs:hiLoLine>
  <cs:leaderLine>
    <cs:lnRef idx="0"/>
    <cs:fillRef idx="0"/>
    <cs:effectRef idx="0"/>
    <cs:fontRef idx="minor">
      <a:schemeClr val="tx1"/>
    </cs:fontRef>
    <cs:spPr>
      <a:ln w="9525">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964B42-E703-F447-BE05-B2A2E4C43427}" type="datetimeFigureOut">
              <a:rPr lang="en-US" smtClean="0"/>
              <a:t>5/15/17</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CDB000-CC16-D443-97E6-78B950D84B83}" type="slidenum">
              <a:rPr lang="en-US" smtClean="0"/>
              <a:t>‹#›</a:t>
            </a:fld>
            <a:endParaRPr lang="en-US" dirty="0"/>
          </a:p>
        </p:txBody>
      </p:sp>
    </p:spTree>
    <p:extLst>
      <p:ext uri="{BB962C8B-B14F-4D97-AF65-F5344CB8AC3E}">
        <p14:creationId xmlns:p14="http://schemas.microsoft.com/office/powerpoint/2010/main" val="6857448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Introduction </a:t>
            </a:r>
            <a:r>
              <a:rPr lang="mr-IN" dirty="0" smtClean="0"/>
              <a:t>–</a:t>
            </a:r>
            <a:endParaRPr lang="en-US" dirty="0" smtClean="0"/>
          </a:p>
          <a:p>
            <a:endParaRPr lang="en-US" dirty="0" smtClean="0"/>
          </a:p>
          <a:p>
            <a:r>
              <a:rPr lang="en-US" dirty="0" smtClean="0"/>
              <a:t>For </a:t>
            </a:r>
            <a:r>
              <a:rPr lang="en-US" dirty="0" smtClean="0"/>
              <a:t>the past 6</a:t>
            </a:r>
            <a:r>
              <a:rPr lang="en-US" baseline="0" dirty="0" smtClean="0"/>
              <a:t> months I’ve worked with Charlie Cummings at America Achieves to conduct an impact evaluation of the educator voice fellowship</a:t>
            </a:r>
            <a:endParaRPr lang="en-US" dirty="0"/>
          </a:p>
        </p:txBody>
      </p:sp>
      <p:sp>
        <p:nvSpPr>
          <p:cNvPr id="4" name="Slide Number Placeholder 3"/>
          <p:cNvSpPr>
            <a:spLocks noGrp="1"/>
          </p:cNvSpPr>
          <p:nvPr>
            <p:ph type="sldNum" sz="quarter" idx="10"/>
          </p:nvPr>
        </p:nvSpPr>
        <p:spPr/>
        <p:txBody>
          <a:bodyPr/>
          <a:lstStyle/>
          <a:p>
            <a:fld id="{47CDB000-CC16-D443-97E6-78B950D84B83}" type="slidenum">
              <a:rPr lang="en-US" smtClean="0"/>
              <a:t>1</a:t>
            </a:fld>
            <a:endParaRPr lang="en-US" dirty="0"/>
          </a:p>
        </p:txBody>
      </p:sp>
    </p:spTree>
    <p:extLst>
      <p:ext uri="{BB962C8B-B14F-4D97-AF65-F5344CB8AC3E}">
        <p14:creationId xmlns:p14="http://schemas.microsoft.com/office/powerpoint/2010/main" val="18910134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dirty="0" smtClean="0"/>
              <a:t>The</a:t>
            </a:r>
            <a:r>
              <a:rPr lang="en-US" baseline="0" dirty="0" smtClean="0"/>
              <a:t> educator voice fellowship works to train education professionals to advocate on behalf of more sound education polices at the state level</a:t>
            </a:r>
          </a:p>
          <a:p>
            <a:pPr marL="171450" indent="-171450">
              <a:buFont typeface="Arial" charset="0"/>
              <a:buChar char="•"/>
            </a:pPr>
            <a:r>
              <a:rPr lang="en-US" baseline="0" dirty="0" smtClean="0"/>
              <a:t>The fellowship has a presence in 34 states and DC, but it has had state centric models in Colorado, Michigan and New York</a:t>
            </a:r>
          </a:p>
          <a:p>
            <a:pPr marL="171450" lvl="0" indent="-171450">
              <a:buFont typeface="Arial" charset="0"/>
              <a:buChar char="•"/>
            </a:pPr>
            <a:r>
              <a:rPr lang="en-US" baseline="0" dirty="0" smtClean="0"/>
              <a:t>America Achieves does not dictate the positions their fellows take</a:t>
            </a:r>
          </a:p>
          <a:p>
            <a:pPr marL="171450" lvl="0" indent="-171450">
              <a:buFont typeface="Arial" charset="0"/>
              <a:buChar char="•"/>
            </a:pPr>
            <a:r>
              <a:rPr lang="en-US" baseline="0" dirty="0" smtClean="0"/>
              <a:t>Instead, they encourage fellows to work in four general areas</a:t>
            </a:r>
          </a:p>
          <a:p>
            <a:pPr marL="628650" lvl="1" indent="-171450">
              <a:buFont typeface="Arial" charset="0"/>
              <a:buChar char="•"/>
            </a:pPr>
            <a:r>
              <a:rPr lang="en-US" baseline="0" dirty="0" smtClean="0"/>
              <a:t>Academic Standards </a:t>
            </a:r>
            <a:r>
              <a:rPr lang="mr-IN" baseline="0" dirty="0" smtClean="0"/>
              <a:t>–</a:t>
            </a:r>
            <a:r>
              <a:rPr lang="en-US" baseline="0" dirty="0" smtClean="0"/>
              <a:t> high quality academic standards with a focus on college and career ready standards for all students</a:t>
            </a:r>
          </a:p>
          <a:p>
            <a:pPr marL="628650" lvl="1" indent="-171450">
              <a:buFont typeface="Arial" charset="0"/>
              <a:buChar char="•"/>
            </a:pPr>
            <a:r>
              <a:rPr lang="en-US" baseline="0" dirty="0" smtClean="0"/>
              <a:t>Advancing the profession </a:t>
            </a:r>
            <a:r>
              <a:rPr lang="mr-IN" baseline="0" dirty="0" smtClean="0"/>
              <a:t>–</a:t>
            </a:r>
            <a:r>
              <a:rPr lang="en-US" baseline="0" dirty="0" smtClean="0"/>
              <a:t> promoting policies that advance the teaching profession and build the capacity of educators</a:t>
            </a:r>
          </a:p>
          <a:p>
            <a:pPr marL="628650" lvl="1" indent="-171450">
              <a:buFont typeface="Arial" charset="0"/>
              <a:buChar char="•"/>
            </a:pPr>
            <a:r>
              <a:rPr lang="en-US" baseline="0" dirty="0" smtClean="0"/>
              <a:t>Assessments and accountability </a:t>
            </a:r>
            <a:r>
              <a:rPr lang="mr-IN" baseline="0" dirty="0" smtClean="0"/>
              <a:t>–</a:t>
            </a:r>
            <a:r>
              <a:rPr lang="en-US" baseline="0" dirty="0" smtClean="0"/>
              <a:t> state assessments are of high quality and aligned with the state’s academic standards</a:t>
            </a:r>
          </a:p>
          <a:p>
            <a:pPr marL="628650" lvl="1" indent="-171450">
              <a:buFont typeface="Arial" charset="0"/>
              <a:buChar char="•"/>
            </a:pPr>
            <a:r>
              <a:rPr lang="en-US" baseline="0" dirty="0" smtClean="0"/>
              <a:t>Equity and Access </a:t>
            </a:r>
            <a:r>
              <a:rPr lang="mr-IN" baseline="0" dirty="0" smtClean="0"/>
              <a:t>–</a:t>
            </a:r>
            <a:r>
              <a:rPr lang="en-US" baseline="0" dirty="0" smtClean="0"/>
              <a:t> Ensuring that all students in the state have access to a high quality education</a:t>
            </a:r>
          </a:p>
          <a:p>
            <a:endParaRPr lang="en-US" dirty="0"/>
          </a:p>
        </p:txBody>
      </p:sp>
      <p:sp>
        <p:nvSpPr>
          <p:cNvPr id="4" name="Slide Number Placeholder 3"/>
          <p:cNvSpPr>
            <a:spLocks noGrp="1"/>
          </p:cNvSpPr>
          <p:nvPr>
            <p:ph type="sldNum" sz="quarter" idx="10"/>
          </p:nvPr>
        </p:nvSpPr>
        <p:spPr/>
        <p:txBody>
          <a:bodyPr/>
          <a:lstStyle/>
          <a:p>
            <a:fld id="{47CDB000-CC16-D443-97E6-78B950D84B83}" type="slidenum">
              <a:rPr lang="en-US" smtClean="0"/>
              <a:t>2</a:t>
            </a:fld>
            <a:endParaRPr lang="en-US" dirty="0"/>
          </a:p>
        </p:txBody>
      </p:sp>
    </p:spTree>
    <p:extLst>
      <p:ext uri="{BB962C8B-B14F-4D97-AF65-F5344CB8AC3E}">
        <p14:creationId xmlns:p14="http://schemas.microsoft.com/office/powerpoint/2010/main" val="19161248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America Achieves has surveyed</a:t>
            </a:r>
            <a:r>
              <a:rPr lang="en-US" baseline="0" dirty="0" smtClean="0"/>
              <a:t> the fellowship participants to evaluate the effectiveness of their training, and have seen their fellows become more comfortable discussing a number of topics and taking new types of actions. </a:t>
            </a:r>
          </a:p>
        </p:txBody>
      </p:sp>
      <p:sp>
        <p:nvSpPr>
          <p:cNvPr id="4" name="Slide Number Placeholder 3"/>
          <p:cNvSpPr>
            <a:spLocks noGrp="1"/>
          </p:cNvSpPr>
          <p:nvPr>
            <p:ph type="sldNum" sz="quarter" idx="10"/>
          </p:nvPr>
        </p:nvSpPr>
        <p:spPr/>
        <p:txBody>
          <a:bodyPr/>
          <a:lstStyle/>
          <a:p>
            <a:fld id="{47CDB000-CC16-D443-97E6-78B950D84B83}" type="slidenum">
              <a:rPr lang="en-US" smtClean="0"/>
              <a:t>3</a:t>
            </a:fld>
            <a:endParaRPr lang="en-US" dirty="0"/>
          </a:p>
        </p:txBody>
      </p:sp>
    </p:spTree>
    <p:extLst>
      <p:ext uri="{BB962C8B-B14F-4D97-AF65-F5344CB8AC3E}">
        <p14:creationId xmlns:p14="http://schemas.microsoft.com/office/powerpoint/2010/main" val="178037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I started discussing the fellowship</a:t>
            </a:r>
            <a:r>
              <a:rPr lang="en-US" baseline="0" dirty="0" smtClean="0"/>
              <a:t> with Charlie, his main question was “How do we better tell the story of the fellowship?”</a:t>
            </a:r>
          </a:p>
          <a:p>
            <a:endParaRPr lang="en-US" baseline="0" dirty="0" smtClean="0"/>
          </a:p>
          <a:p>
            <a:r>
              <a:rPr lang="en-US" baseline="0" dirty="0" smtClean="0"/>
              <a:t>That lead me to two research questions:</a:t>
            </a:r>
          </a:p>
          <a:p>
            <a:pPr marL="171450" indent="-171450">
              <a:buFont typeface="Arial" charset="0"/>
              <a:buChar char="•"/>
            </a:pPr>
            <a:r>
              <a:rPr lang="en-US" baseline="0" dirty="0" smtClean="0"/>
              <a:t>Where are the fellows focusing their efforts?</a:t>
            </a:r>
          </a:p>
          <a:p>
            <a:pPr marL="171450" indent="-171450">
              <a:buFont typeface="Arial" charset="0"/>
              <a:buChar char="•"/>
            </a:pPr>
            <a:r>
              <a:rPr lang="en-US" baseline="0" dirty="0" smtClean="0"/>
              <a:t>How have these efforts resulted in policy changes? </a:t>
            </a:r>
            <a:endParaRPr lang="en-US" dirty="0"/>
          </a:p>
        </p:txBody>
      </p:sp>
      <p:sp>
        <p:nvSpPr>
          <p:cNvPr id="4" name="Slide Number Placeholder 3"/>
          <p:cNvSpPr>
            <a:spLocks noGrp="1"/>
          </p:cNvSpPr>
          <p:nvPr>
            <p:ph type="sldNum" sz="quarter" idx="10"/>
          </p:nvPr>
        </p:nvSpPr>
        <p:spPr/>
        <p:txBody>
          <a:bodyPr/>
          <a:lstStyle/>
          <a:p>
            <a:fld id="{47CDB000-CC16-D443-97E6-78B950D84B83}" type="slidenum">
              <a:rPr lang="en-US" smtClean="0"/>
              <a:t>4</a:t>
            </a:fld>
            <a:endParaRPr lang="en-US" dirty="0"/>
          </a:p>
        </p:txBody>
      </p:sp>
    </p:spTree>
    <p:extLst>
      <p:ext uri="{BB962C8B-B14F-4D97-AF65-F5344CB8AC3E}">
        <p14:creationId xmlns:p14="http://schemas.microsoft.com/office/powerpoint/2010/main" val="703770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dirty="0" smtClean="0"/>
              <a:t>Advocacy work requires different evaluation criteria than direct service work</a:t>
            </a:r>
          </a:p>
          <a:p>
            <a:pPr marL="171450" indent="-171450">
              <a:buFont typeface="Arial" charset="0"/>
              <a:buChar char="•"/>
            </a:pPr>
            <a:r>
              <a:rPr lang="en-US" dirty="0" smtClean="0"/>
              <a:t>Foundations</a:t>
            </a:r>
            <a:r>
              <a:rPr lang="en-US" baseline="0" dirty="0" smtClean="0"/>
              <a:t> are doing research to look at different methods for evaluating advocacy work</a:t>
            </a:r>
          </a:p>
          <a:p>
            <a:pPr marL="628650" lvl="1" indent="-171450">
              <a:buFont typeface="Arial" charset="0"/>
              <a:buChar char="•"/>
            </a:pPr>
            <a:r>
              <a:rPr lang="en-US" baseline="0" dirty="0" smtClean="0"/>
              <a:t>Looking at logic models, theory of change, etc.</a:t>
            </a:r>
          </a:p>
          <a:p>
            <a:pPr marL="628650" lvl="1" indent="-171450">
              <a:buFont typeface="Arial" charset="0"/>
              <a:buChar char="•"/>
            </a:pPr>
            <a:r>
              <a:rPr lang="en-US" baseline="0" dirty="0" smtClean="0"/>
              <a:t>Also looking at quasi-experimental models, but more difficult with projects that don’t have a tangible benefit</a:t>
            </a:r>
          </a:p>
          <a:p>
            <a:pPr marL="171450" lvl="0" indent="-171450">
              <a:buFont typeface="Arial" charset="0"/>
              <a:buChar char="•"/>
            </a:pPr>
            <a:r>
              <a:rPr lang="en-US" baseline="0" dirty="0" smtClean="0"/>
              <a:t>Quantitative approaches exist, but they tend to require a higher level of access</a:t>
            </a:r>
          </a:p>
          <a:p>
            <a:pPr marL="628650" lvl="1" indent="-171450">
              <a:buFont typeface="Arial" charset="0"/>
              <a:buChar char="•"/>
            </a:pPr>
            <a:r>
              <a:rPr lang="en-US" baseline="0" dirty="0" smtClean="0"/>
              <a:t>Brookings institute did an interesting experiment looking at the school choice fight in Louisiana. They surveyed decision makers to see what groups were influential, but included a placebo organization in the survey to help compensate for people overstating an organization’s influence based on its name recognition </a:t>
            </a:r>
          </a:p>
          <a:p>
            <a:pPr marL="171450" lvl="0" indent="-171450">
              <a:buFont typeface="Arial" charset="0"/>
              <a:buChar char="•"/>
            </a:pPr>
            <a:r>
              <a:rPr lang="en-US" baseline="0" dirty="0" smtClean="0"/>
              <a:t>Qualitative approaches </a:t>
            </a:r>
          </a:p>
          <a:p>
            <a:pPr marL="628650" lvl="1" indent="-171450">
              <a:buFont typeface="Arial" charset="0"/>
              <a:buChar char="•"/>
            </a:pPr>
            <a:r>
              <a:rPr lang="en-US" baseline="0" dirty="0" smtClean="0"/>
              <a:t>In her article “Measuring Social Change Investments” Deborah Putenney  discussed looking at changes on the macro level (policy change) as well as looking at the micro level (more subtle indicators of progress)</a:t>
            </a:r>
          </a:p>
          <a:p>
            <a:pPr marL="628650" lvl="1" indent="-171450">
              <a:buFont typeface="Arial" charset="0"/>
              <a:buChar char="•"/>
            </a:pPr>
            <a:r>
              <a:rPr lang="en-US" baseline="0" dirty="0" smtClean="0"/>
              <a:t>This idea was built upon in a book titled “Level Best” that provides nonprofits guidance on how to evaluate their programming. For advocacy work, ”Level Best” discusses a framework looking at the indicators of social change</a:t>
            </a:r>
          </a:p>
          <a:p>
            <a:pPr marL="1085850" lvl="2" indent="-171450">
              <a:buFont typeface="Arial" charset="0"/>
              <a:buChar char="•"/>
            </a:pPr>
            <a:r>
              <a:rPr lang="en-US" baseline="0" dirty="0" smtClean="0"/>
              <a:t>Changes in Definitions</a:t>
            </a:r>
          </a:p>
          <a:p>
            <a:pPr marL="1085850" lvl="2" indent="-171450">
              <a:buFont typeface="Arial" charset="0"/>
              <a:buChar char="•"/>
            </a:pPr>
            <a:r>
              <a:rPr lang="en-US" baseline="0" dirty="0" smtClean="0"/>
              <a:t>Changes in Behaviors</a:t>
            </a:r>
          </a:p>
          <a:p>
            <a:pPr marL="1085850" lvl="2" indent="-171450">
              <a:buFont typeface="Arial" charset="0"/>
              <a:buChar char="•"/>
            </a:pPr>
            <a:r>
              <a:rPr lang="en-US" baseline="0" dirty="0" smtClean="0"/>
              <a:t>Changes in Engagement</a:t>
            </a:r>
          </a:p>
          <a:p>
            <a:pPr marL="1085850" lvl="2" indent="-171450">
              <a:buFont typeface="Arial" charset="0"/>
              <a:buChar char="•"/>
            </a:pPr>
            <a:r>
              <a:rPr lang="en-US" baseline="0" dirty="0" smtClean="0"/>
              <a:t>Changes in Policy</a:t>
            </a:r>
          </a:p>
          <a:p>
            <a:pPr marL="1085850" lvl="2" indent="-171450">
              <a:buFont typeface="Arial" charset="0"/>
              <a:buChar char="•"/>
            </a:pPr>
            <a:r>
              <a:rPr lang="en-US" baseline="0" dirty="0" smtClean="0"/>
              <a:t>Maintaining Past Gains</a:t>
            </a:r>
          </a:p>
        </p:txBody>
      </p:sp>
      <p:sp>
        <p:nvSpPr>
          <p:cNvPr id="4" name="Slide Number Placeholder 3"/>
          <p:cNvSpPr>
            <a:spLocks noGrp="1"/>
          </p:cNvSpPr>
          <p:nvPr>
            <p:ph type="sldNum" sz="quarter" idx="10"/>
          </p:nvPr>
        </p:nvSpPr>
        <p:spPr/>
        <p:txBody>
          <a:bodyPr/>
          <a:lstStyle/>
          <a:p>
            <a:fld id="{47CDB000-CC16-D443-97E6-78B950D84B83}" type="slidenum">
              <a:rPr lang="en-US" smtClean="0"/>
              <a:t>6</a:t>
            </a:fld>
            <a:endParaRPr lang="en-US" dirty="0"/>
          </a:p>
        </p:txBody>
      </p:sp>
    </p:spTree>
    <p:extLst>
      <p:ext uri="{BB962C8B-B14F-4D97-AF65-F5344CB8AC3E}">
        <p14:creationId xmlns:p14="http://schemas.microsoft.com/office/powerpoint/2010/main" val="4235965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a:t>
            </a:r>
            <a:r>
              <a:rPr lang="en-US" baseline="0" dirty="0" smtClean="0"/>
              <a:t> this project </a:t>
            </a:r>
            <a:r>
              <a:rPr lang="mr-IN" baseline="0" dirty="0" smtClean="0"/>
              <a:t>–</a:t>
            </a:r>
            <a:r>
              <a:rPr lang="en-US" baseline="0" dirty="0" smtClean="0"/>
              <a:t> I was looking at Colorado, New York and Michigan. Since these three states had a higher concentration of fellows along with a staff person working to coordinate their efforts, there is a larger “sample size” of activities to analyze and policy outcomes to look at. One thing to note </a:t>
            </a:r>
            <a:r>
              <a:rPr lang="mr-IN" baseline="0" dirty="0" smtClean="0"/>
              <a:t>–</a:t>
            </a:r>
            <a:r>
              <a:rPr lang="en-US" baseline="0" dirty="0" smtClean="0"/>
              <a:t> Michigan only had funding for 2 years, while NY and CO have funding for all 3</a:t>
            </a:r>
          </a:p>
          <a:p>
            <a:endParaRPr lang="en-US" baseline="0" dirty="0" smtClean="0"/>
          </a:p>
          <a:p>
            <a:r>
              <a:rPr lang="en-US" baseline="0" dirty="0" smtClean="0"/>
              <a:t>Using the indicators of social change as a frame work, I looked for data in:</a:t>
            </a:r>
          </a:p>
          <a:p>
            <a:pPr marL="171450" indent="-171450">
              <a:buFont typeface="Arial" charset="0"/>
              <a:buChar char="•"/>
            </a:pPr>
            <a:r>
              <a:rPr lang="en-US" baseline="0" dirty="0" smtClean="0"/>
              <a:t>The Educator Voice Fellowship database of activities</a:t>
            </a:r>
          </a:p>
          <a:p>
            <a:pPr marL="628650" lvl="1" indent="-171450">
              <a:buFont typeface="Arial" charset="0"/>
              <a:buChar char="•"/>
            </a:pPr>
            <a:r>
              <a:rPr lang="en-US" baseline="0" dirty="0" smtClean="0"/>
              <a:t>Every time a fellow conducts some type of activity related to the fellowship, the fill out a short online form to provide information about the activity, and then tag with a handful of identifiers</a:t>
            </a:r>
          </a:p>
          <a:p>
            <a:pPr marL="1085850" lvl="2" indent="-171450">
              <a:buFont typeface="Arial" charset="0"/>
              <a:buChar char="•"/>
            </a:pPr>
            <a:r>
              <a:rPr lang="en-US" baseline="0" dirty="0" smtClean="0"/>
              <a:t>Issue area, Type of activity, Location, Etc. </a:t>
            </a:r>
          </a:p>
          <a:p>
            <a:pPr marL="171450" indent="-171450">
              <a:buFont typeface="Arial" charset="0"/>
              <a:buChar char="•"/>
            </a:pPr>
            <a:r>
              <a:rPr lang="en-US" baseline="0" dirty="0" smtClean="0"/>
              <a:t>Qualitative interviews with 14 individuals </a:t>
            </a:r>
          </a:p>
          <a:p>
            <a:pPr marL="628650" lvl="1" indent="-171450">
              <a:buFont typeface="Arial" charset="0"/>
              <a:buChar char="•"/>
            </a:pPr>
            <a:r>
              <a:rPr lang="en-US" dirty="0" smtClean="0"/>
              <a:t>America Achieve</a:t>
            </a:r>
            <a:r>
              <a:rPr lang="en-US" baseline="0" dirty="0" smtClean="0"/>
              <a:t>s staff working for the fellowship</a:t>
            </a:r>
          </a:p>
          <a:p>
            <a:pPr marL="628650" lvl="1" indent="-171450">
              <a:buFont typeface="Arial" charset="0"/>
              <a:buChar char="•"/>
            </a:pPr>
            <a:r>
              <a:rPr lang="en-US" baseline="0" dirty="0" smtClean="0"/>
              <a:t>State managers in all 3 states</a:t>
            </a:r>
          </a:p>
          <a:p>
            <a:pPr marL="628650" lvl="1" indent="-171450">
              <a:buFont typeface="Arial" charset="0"/>
              <a:buChar char="•"/>
            </a:pPr>
            <a:r>
              <a:rPr lang="en-US" baseline="0" dirty="0" smtClean="0"/>
              <a:t>2 fellows in each state</a:t>
            </a:r>
          </a:p>
          <a:p>
            <a:pPr marL="628650" lvl="1" indent="-171450">
              <a:buFont typeface="Arial" charset="0"/>
              <a:buChar char="•"/>
            </a:pPr>
            <a:r>
              <a:rPr lang="en-US" baseline="0" dirty="0" smtClean="0"/>
              <a:t>Partner organizations in NY and CO</a:t>
            </a:r>
          </a:p>
          <a:p>
            <a:pPr marL="628650" lvl="1" indent="-171450">
              <a:buFont typeface="Arial" charset="0"/>
              <a:buChar char="•"/>
            </a:pPr>
            <a:r>
              <a:rPr lang="en-US" baseline="0" dirty="0" smtClean="0"/>
              <a:t>One funder</a:t>
            </a:r>
          </a:p>
          <a:p>
            <a:pPr marL="171450" lvl="0" indent="-171450">
              <a:buFont typeface="Arial" charset="0"/>
              <a:buChar char="•"/>
            </a:pPr>
            <a:r>
              <a:rPr lang="en-US" baseline="0" dirty="0" smtClean="0"/>
              <a:t>I also attempted to survey state legislators, but too low of a response rate, and look at state level survey data, but data was not available</a:t>
            </a:r>
          </a:p>
          <a:p>
            <a:pPr marL="171450" lvl="0" indent="-171450">
              <a:buFont typeface="Arial" charset="0"/>
              <a:buChar char="•"/>
            </a:pPr>
            <a:r>
              <a:rPr lang="en-US" baseline="0" dirty="0" smtClean="0"/>
              <a:t>Essentially, I am conducing a post-only evaluation of the data</a:t>
            </a:r>
          </a:p>
          <a:p>
            <a:pPr marL="628650" lvl="1" indent="-171450">
              <a:buFont typeface="Arial" charset="0"/>
              <a:buChar char="•"/>
            </a:pPr>
            <a:endParaRPr lang="en-US" dirty="0"/>
          </a:p>
        </p:txBody>
      </p:sp>
      <p:sp>
        <p:nvSpPr>
          <p:cNvPr id="4" name="Slide Number Placeholder 3"/>
          <p:cNvSpPr>
            <a:spLocks noGrp="1"/>
          </p:cNvSpPr>
          <p:nvPr>
            <p:ph type="sldNum" sz="quarter" idx="10"/>
          </p:nvPr>
        </p:nvSpPr>
        <p:spPr/>
        <p:txBody>
          <a:bodyPr/>
          <a:lstStyle/>
          <a:p>
            <a:fld id="{47CDB000-CC16-D443-97E6-78B950D84B83}" type="slidenum">
              <a:rPr lang="en-US" smtClean="0"/>
              <a:t>7</a:t>
            </a:fld>
            <a:endParaRPr lang="en-US" dirty="0"/>
          </a:p>
        </p:txBody>
      </p:sp>
    </p:spTree>
    <p:extLst>
      <p:ext uri="{BB962C8B-B14F-4D97-AF65-F5344CB8AC3E}">
        <p14:creationId xmlns:p14="http://schemas.microsoft.com/office/powerpoint/2010/main" val="1259450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Limitations</a:t>
            </a:r>
          </a:p>
          <a:p>
            <a:pPr marL="171450" indent="-171450">
              <a:buFont typeface="Arial" charset="0"/>
              <a:buChar char="•"/>
            </a:pPr>
            <a:r>
              <a:rPr lang="en-US" dirty="0" smtClean="0"/>
              <a:t>Interviewees</a:t>
            </a:r>
            <a:r>
              <a:rPr lang="en-US" baseline="0" dirty="0" smtClean="0"/>
              <a:t> were selected because they were actively engaged with the fellowship and had been successful in engaging with policy makers</a:t>
            </a:r>
          </a:p>
          <a:p>
            <a:pPr marL="171450" indent="-171450">
              <a:buFont typeface="Arial" charset="0"/>
              <a:buChar char="•"/>
            </a:pPr>
            <a:r>
              <a:rPr lang="en-US" baseline="0" dirty="0" smtClean="0"/>
              <a:t>EVF database is generated by the fellows themselves. They may not enter in data with 100% accuracy. They also might not be entering in all of their activities, thus underrepresenting the actual scope of their work</a:t>
            </a:r>
            <a:endParaRPr lang="en-US" dirty="0" smtClean="0"/>
          </a:p>
          <a:p>
            <a:pPr marL="171450" indent="-171450">
              <a:buFont typeface="Arial" charset="0"/>
              <a:buChar char="•"/>
            </a:pPr>
            <a:r>
              <a:rPr lang="en-US" dirty="0" smtClean="0"/>
              <a:t>Demonstrating</a:t>
            </a:r>
            <a:r>
              <a:rPr lang="en-US" baseline="0" dirty="0" smtClean="0"/>
              <a:t> causality with advocacy work is very tough</a:t>
            </a:r>
          </a:p>
          <a:p>
            <a:pPr marL="171450" indent="-171450">
              <a:buFont typeface="Arial" charset="0"/>
              <a:buChar char="•"/>
            </a:pPr>
            <a:r>
              <a:rPr lang="en-US" baseline="0" dirty="0" smtClean="0"/>
              <a:t>No real counterfactual</a:t>
            </a:r>
            <a:endParaRPr lang="en-US" dirty="0"/>
          </a:p>
        </p:txBody>
      </p:sp>
      <p:sp>
        <p:nvSpPr>
          <p:cNvPr id="4" name="Slide Number Placeholder 3"/>
          <p:cNvSpPr>
            <a:spLocks noGrp="1"/>
          </p:cNvSpPr>
          <p:nvPr>
            <p:ph type="sldNum" sz="quarter" idx="10"/>
          </p:nvPr>
        </p:nvSpPr>
        <p:spPr/>
        <p:txBody>
          <a:bodyPr/>
          <a:lstStyle/>
          <a:p>
            <a:fld id="{47CDB000-CC16-D443-97E6-78B950D84B83}" type="slidenum">
              <a:rPr lang="en-US" smtClean="0"/>
              <a:t>8</a:t>
            </a:fld>
            <a:endParaRPr lang="en-US" dirty="0"/>
          </a:p>
        </p:txBody>
      </p:sp>
    </p:spTree>
    <p:extLst>
      <p:ext uri="{BB962C8B-B14F-4D97-AF65-F5344CB8AC3E}">
        <p14:creationId xmlns:p14="http://schemas.microsoft.com/office/powerpoint/2010/main" val="15075794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Looking at the breakdown of how</a:t>
            </a:r>
            <a:r>
              <a:rPr lang="en-US" baseline="0" dirty="0" smtClean="0"/>
              <a:t> fellows have focused their efforts by the EFV activity area.</a:t>
            </a:r>
          </a:p>
          <a:p>
            <a:pPr marL="171450" indent="-171450">
              <a:buFont typeface="Arial" charset="0"/>
              <a:buChar char="•"/>
            </a:pPr>
            <a:r>
              <a:rPr lang="en-US" baseline="0" dirty="0" smtClean="0"/>
              <a:t>Most of the fellows focused on academic standards and advancing the profession </a:t>
            </a:r>
          </a:p>
          <a:p>
            <a:pPr marL="171450" indent="-171450">
              <a:buFont typeface="Arial" charset="0"/>
              <a:buChar char="•"/>
            </a:pPr>
            <a:r>
              <a:rPr lang="en-US" baseline="0" dirty="0" smtClean="0"/>
              <a:t>This means we should expect to see the most policy outcomes in these two areas</a:t>
            </a:r>
            <a:endParaRPr lang="en-US" dirty="0"/>
          </a:p>
        </p:txBody>
      </p:sp>
      <p:sp>
        <p:nvSpPr>
          <p:cNvPr id="4" name="Slide Number Placeholder 3"/>
          <p:cNvSpPr>
            <a:spLocks noGrp="1"/>
          </p:cNvSpPr>
          <p:nvPr>
            <p:ph type="sldNum" sz="quarter" idx="10"/>
          </p:nvPr>
        </p:nvSpPr>
        <p:spPr/>
        <p:txBody>
          <a:bodyPr/>
          <a:lstStyle/>
          <a:p>
            <a:fld id="{47CDB000-CC16-D443-97E6-78B950D84B83}" type="slidenum">
              <a:rPr lang="en-US" smtClean="0"/>
              <a:t>10</a:t>
            </a:fld>
            <a:endParaRPr lang="en-US" dirty="0"/>
          </a:p>
        </p:txBody>
      </p:sp>
    </p:spTree>
    <p:extLst>
      <p:ext uri="{BB962C8B-B14F-4D97-AF65-F5344CB8AC3E}">
        <p14:creationId xmlns:p14="http://schemas.microsoft.com/office/powerpoint/2010/main" val="7136584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Looking at the different types</a:t>
            </a:r>
            <a:r>
              <a:rPr lang="en-US" baseline="0" dirty="0" smtClean="0"/>
              <a:t> of activities the fellows undertook:</a:t>
            </a:r>
          </a:p>
          <a:p>
            <a:pPr marL="171450" indent="-171450">
              <a:buFont typeface="Arial" charset="0"/>
              <a:buChar char="•"/>
            </a:pPr>
            <a:r>
              <a:rPr lang="en-US" baseline="0" dirty="0" smtClean="0"/>
              <a:t>Advising was one of the more significant activities in CO and NY, but less so in MI. Interviewees in MI suggested that state government was harder to access</a:t>
            </a:r>
          </a:p>
          <a:p>
            <a:pPr marL="171450" indent="-171450">
              <a:buFont typeface="Arial" charset="0"/>
              <a:buChar char="•"/>
            </a:pPr>
            <a:r>
              <a:rPr lang="en-US" baseline="0" dirty="0" smtClean="0"/>
              <a:t>Blogging was particularly popular in MI, possibly as a way to make up for their lack of access to state legislators</a:t>
            </a:r>
          </a:p>
          <a:p>
            <a:pPr marL="171450" indent="-171450">
              <a:buFont typeface="Arial" charset="0"/>
              <a:buChar char="•"/>
            </a:pPr>
            <a:r>
              <a:rPr lang="en-US" baseline="0" dirty="0" smtClean="0"/>
              <a:t>Bring your legislator to school day is a particularly unique approach to engaging with legislators</a:t>
            </a:r>
          </a:p>
          <a:p>
            <a:pPr marL="171450" indent="-171450">
              <a:buFont typeface="Arial" charset="0"/>
              <a:buChar char="•"/>
            </a:pPr>
            <a:r>
              <a:rPr lang="en-US" baseline="0" dirty="0" smtClean="0"/>
              <a:t>New York was particularly active in media features </a:t>
            </a:r>
            <a:r>
              <a:rPr lang="mr-IN" baseline="0" dirty="0" smtClean="0"/>
              <a:t>–</a:t>
            </a:r>
            <a:r>
              <a:rPr lang="en-US" baseline="0" dirty="0" smtClean="0"/>
              <a:t> possibly from a higher density in NYC</a:t>
            </a:r>
          </a:p>
          <a:p>
            <a:pPr marL="171450" indent="-171450">
              <a:buFont typeface="Arial" charset="0"/>
              <a:buChar char="•"/>
            </a:pPr>
            <a:r>
              <a:rPr lang="en-US" baseline="0" dirty="0" smtClean="0"/>
              <a:t>The other leadership activities spike in CO is a mystery to me</a:t>
            </a:r>
          </a:p>
          <a:p>
            <a:pPr marL="171450" indent="-171450">
              <a:buFont typeface="Arial" charset="0"/>
              <a:buChar char="•"/>
            </a:pPr>
            <a:r>
              <a:rPr lang="en-US" baseline="0" dirty="0" smtClean="0"/>
              <a:t>Public speaking was the highest or second highest activity in all 3 states. </a:t>
            </a:r>
          </a:p>
          <a:p>
            <a:pPr marL="628650" lvl="1" indent="-171450">
              <a:buFont typeface="Arial" charset="0"/>
              <a:buChar char="•"/>
            </a:pPr>
            <a:r>
              <a:rPr lang="en-US" baseline="0" dirty="0" smtClean="0"/>
              <a:t>Depending on the audience, it can be helpful for shaping the conversation, but it is not the most direct form of getting policies changed</a:t>
            </a:r>
          </a:p>
        </p:txBody>
      </p:sp>
      <p:sp>
        <p:nvSpPr>
          <p:cNvPr id="4" name="Slide Number Placeholder 3"/>
          <p:cNvSpPr>
            <a:spLocks noGrp="1"/>
          </p:cNvSpPr>
          <p:nvPr>
            <p:ph type="sldNum" sz="quarter" idx="10"/>
          </p:nvPr>
        </p:nvSpPr>
        <p:spPr/>
        <p:txBody>
          <a:bodyPr/>
          <a:lstStyle/>
          <a:p>
            <a:fld id="{47CDB000-CC16-D443-97E6-78B950D84B83}" type="slidenum">
              <a:rPr lang="en-US" smtClean="0"/>
              <a:t>11</a:t>
            </a:fld>
            <a:endParaRPr lang="en-US" dirty="0"/>
          </a:p>
        </p:txBody>
      </p:sp>
    </p:spTree>
    <p:extLst>
      <p:ext uri="{BB962C8B-B14F-4D97-AF65-F5344CB8AC3E}">
        <p14:creationId xmlns:p14="http://schemas.microsoft.com/office/powerpoint/2010/main" val="5403439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a:t>
            </a:r>
            <a:r>
              <a:rPr lang="en-US" baseline="0" dirty="0" smtClean="0"/>
              <a:t> went into the database, and tagged activities with the indicators of social change I mentioned earlier.</a:t>
            </a:r>
          </a:p>
          <a:p>
            <a:pPr marL="171450" indent="-171450">
              <a:buFont typeface="Arial" charset="0"/>
              <a:buChar char="•"/>
            </a:pPr>
            <a:r>
              <a:rPr lang="en-US" dirty="0" smtClean="0"/>
              <a:t>Changes in definitions were activities where</a:t>
            </a:r>
            <a:r>
              <a:rPr lang="en-US" baseline="0" dirty="0" smtClean="0"/>
              <a:t> fellows sought to change the way education policy topics were defined. </a:t>
            </a:r>
          </a:p>
          <a:p>
            <a:pPr marL="628650" lvl="1" indent="-171450">
              <a:buFont typeface="Arial" charset="0"/>
              <a:buChar char="•"/>
            </a:pPr>
            <a:r>
              <a:rPr lang="en-US" baseline="0" dirty="0" smtClean="0"/>
              <a:t>Ex. Speaking with parents to clarify what common core is and why it will help students</a:t>
            </a:r>
          </a:p>
          <a:p>
            <a:pPr marL="171450" lvl="0" indent="-171450">
              <a:buFont typeface="Arial" charset="0"/>
              <a:buChar char="•"/>
            </a:pPr>
            <a:r>
              <a:rPr lang="en-US" baseline="0" dirty="0" smtClean="0"/>
              <a:t>Changes in behaviors were activities that showed how fellows were changing the way they behaved in their schools and normal settings</a:t>
            </a:r>
          </a:p>
          <a:p>
            <a:pPr marL="628650" lvl="1" indent="-171450">
              <a:buFont typeface="Arial" charset="0"/>
              <a:buChar char="•"/>
            </a:pPr>
            <a:r>
              <a:rPr lang="en-US" baseline="0" dirty="0" smtClean="0"/>
              <a:t>Ex. Writing an op-ed, or leading professional development sessions to teach their peers the techniques they had learned from AA</a:t>
            </a:r>
          </a:p>
          <a:p>
            <a:pPr marL="171450" lvl="0" indent="-171450">
              <a:buFont typeface="Arial" charset="0"/>
              <a:buChar char="•"/>
            </a:pPr>
            <a:r>
              <a:rPr lang="en-US" baseline="0" dirty="0" smtClean="0"/>
              <a:t>Changes in engagement were activities where fellows were directly engaging with policy makers or elected officials</a:t>
            </a:r>
          </a:p>
          <a:p>
            <a:pPr marL="171450" lvl="0" indent="-171450">
              <a:buFont typeface="Arial" charset="0"/>
              <a:buChar char="•"/>
            </a:pPr>
            <a:endParaRPr lang="en-US" baseline="0" dirty="0" smtClean="0"/>
          </a:p>
          <a:p>
            <a:pPr marL="171450" lvl="0" indent="-171450">
              <a:buFont typeface="Arial" charset="0"/>
              <a:buChar char="•"/>
            </a:pPr>
            <a:r>
              <a:rPr lang="en-US" baseline="0" dirty="0" smtClean="0"/>
              <a:t>Activities focused on changing behaviors was the highest in all 3 states</a:t>
            </a:r>
          </a:p>
          <a:p>
            <a:pPr marL="171450" lvl="0" indent="-171450">
              <a:buFont typeface="Arial" charset="0"/>
              <a:buChar char="•"/>
            </a:pPr>
            <a:r>
              <a:rPr lang="en-US" baseline="0" dirty="0" smtClean="0"/>
              <a:t>Colorado led the way in engagement by a wide margin</a:t>
            </a:r>
          </a:p>
        </p:txBody>
      </p:sp>
      <p:sp>
        <p:nvSpPr>
          <p:cNvPr id="4" name="Slide Number Placeholder 3"/>
          <p:cNvSpPr>
            <a:spLocks noGrp="1"/>
          </p:cNvSpPr>
          <p:nvPr>
            <p:ph type="sldNum" sz="quarter" idx="10"/>
          </p:nvPr>
        </p:nvSpPr>
        <p:spPr/>
        <p:txBody>
          <a:bodyPr/>
          <a:lstStyle/>
          <a:p>
            <a:fld id="{47CDB000-CC16-D443-97E6-78B950D84B83}" type="slidenum">
              <a:rPr lang="en-US" smtClean="0"/>
              <a:t>12</a:t>
            </a:fld>
            <a:endParaRPr lang="en-US" dirty="0"/>
          </a:p>
        </p:txBody>
      </p:sp>
    </p:spTree>
    <p:extLst>
      <p:ext uri="{BB962C8B-B14F-4D97-AF65-F5344CB8AC3E}">
        <p14:creationId xmlns:p14="http://schemas.microsoft.com/office/powerpoint/2010/main" val="14063800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Interviewees</a:t>
            </a:r>
            <a:r>
              <a:rPr lang="en-US" baseline="0" dirty="0" smtClean="0"/>
              <a:t> highlighted a lot of the same trends I saw in the EVF database</a:t>
            </a:r>
          </a:p>
          <a:p>
            <a:pPr marL="171450" indent="-171450">
              <a:buFont typeface="Arial" charset="0"/>
              <a:buChar char="•"/>
            </a:pPr>
            <a:r>
              <a:rPr lang="en-US" baseline="0" dirty="0" smtClean="0"/>
              <a:t>Fellows did work to engage with their peers, parents and teachers to shift the discussion surrounding common core and other topics</a:t>
            </a:r>
          </a:p>
          <a:p>
            <a:pPr marL="628650" lvl="1" indent="-171450">
              <a:buFont typeface="Arial" charset="0"/>
              <a:buChar char="•"/>
            </a:pPr>
            <a:r>
              <a:rPr lang="en-US" dirty="0" smtClean="0"/>
              <a:t>In all three states, interviewees saw the national conversation surrounding Common Core greatly influenced the</a:t>
            </a:r>
            <a:r>
              <a:rPr lang="en-US" baseline="0" dirty="0" smtClean="0"/>
              <a:t> state discussion. They felt they could change the conversation in their immediate networks, but felt like it was a drop in the bucket</a:t>
            </a:r>
          </a:p>
          <a:p>
            <a:pPr marL="171450" lvl="0" indent="-171450">
              <a:buFont typeface="Arial" charset="0"/>
              <a:buChar char="•"/>
            </a:pPr>
            <a:r>
              <a:rPr lang="en-US" baseline="0" dirty="0" smtClean="0"/>
              <a:t>Interviewees in all three states described a higher willingness to write blogs or op-eds, engage on social media, help with professional development. Interviewees said that with out the skills and confidence they gained from the fellowship, they wouldn’t have changed their behavior in these areas</a:t>
            </a:r>
          </a:p>
          <a:p>
            <a:pPr marL="171450" lvl="0" indent="-171450">
              <a:buFont typeface="Arial" charset="0"/>
              <a:buChar char="•"/>
            </a:pPr>
            <a:r>
              <a:rPr lang="en-US" baseline="0" dirty="0" smtClean="0"/>
              <a:t>Interviewees described their willingness to seek out elected officials and policy makers and provide input about education in general, or specific bills</a:t>
            </a:r>
          </a:p>
          <a:p>
            <a:pPr marL="171450" lvl="0" indent="-171450">
              <a:buFont typeface="Arial" charset="0"/>
              <a:buChar char="•"/>
            </a:pPr>
            <a:endParaRPr lang="en-US" baseline="0" dirty="0" smtClean="0"/>
          </a:p>
          <a:p>
            <a:pPr marL="171450" lvl="0" indent="-171450">
              <a:buFont typeface="Arial" charset="0"/>
              <a:buChar char="•"/>
            </a:pPr>
            <a:r>
              <a:rPr lang="en-US" baseline="0" dirty="0" smtClean="0"/>
              <a:t>Partner organizations in CO and NY described that fellows fill an important role in the advocacy landscape. Prior to fellowship, mostly the union and teachers reiterating the union’s position. Now they have a strong cohort of teachers who have their own opinions and can articulate with confidence and clarity why a certain position or policy is important</a:t>
            </a:r>
          </a:p>
          <a:p>
            <a:pPr marL="171450" lvl="0" indent="-171450">
              <a:buFont typeface="Arial" charset="0"/>
              <a:buChar char="•"/>
            </a:pPr>
            <a:endParaRPr lang="en-US" baseline="0" dirty="0" smtClean="0"/>
          </a:p>
          <a:p>
            <a:pPr marL="628650" lvl="1" indent="-171450">
              <a:buFont typeface="Arial" charset="0"/>
              <a:buChar cha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47CDB000-CC16-D443-97E6-78B950D84B83}" type="slidenum">
              <a:rPr lang="en-US" smtClean="0"/>
              <a:t>13</a:t>
            </a:fld>
            <a:endParaRPr lang="en-US" dirty="0"/>
          </a:p>
        </p:txBody>
      </p:sp>
    </p:spTree>
    <p:extLst>
      <p:ext uri="{BB962C8B-B14F-4D97-AF65-F5344CB8AC3E}">
        <p14:creationId xmlns:p14="http://schemas.microsoft.com/office/powerpoint/2010/main" val="11015986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dirty="0" smtClean="0"/>
              <a:t>In all three states, Common Core, or something very similar to common core,</a:t>
            </a:r>
            <a:r>
              <a:rPr lang="en-US" baseline="0" dirty="0" smtClean="0"/>
              <a:t> is still in place. In addition, all three states have maintained aligned assessments</a:t>
            </a:r>
          </a:p>
          <a:p>
            <a:pPr marL="628650" lvl="1" indent="-171450">
              <a:buFont typeface="Arial" charset="0"/>
              <a:buChar char="•"/>
            </a:pPr>
            <a:r>
              <a:rPr lang="en-US" baseline="0" dirty="0" smtClean="0"/>
              <a:t>During the first year of the fellowship in CO, there were 11 bills to repeal common core, but a concerted effort by the fellows and other partners in the state helped to show the value of Common Core. Fellows also testified on behalf of maintaining the PARCC assessment. One fellow even brought some of her students with her testify. </a:t>
            </a:r>
          </a:p>
          <a:p>
            <a:pPr marL="628650" lvl="1" indent="-171450">
              <a:buFont typeface="Arial" charset="0"/>
              <a:buChar char="•"/>
            </a:pPr>
            <a:r>
              <a:rPr lang="en-US" baseline="0" dirty="0" smtClean="0"/>
              <a:t>In MI, the state had a troubling trend of constantly changing their assessment tools. They had 3 tools in 5 years. Fellows worked to educate law makers of teachers preference for consistency, even with an imperfect tool, rather than constantly moving the mark with assessments</a:t>
            </a:r>
          </a:p>
          <a:p>
            <a:pPr marL="628650" lvl="1" indent="-171450">
              <a:buFont typeface="Arial" charset="0"/>
              <a:buChar char="•"/>
            </a:pPr>
            <a:r>
              <a:rPr lang="en-US" baseline="0" dirty="0" smtClean="0"/>
              <a:t>In NY, policy makers “revised” common core, but they are essentially the same in all but name. </a:t>
            </a:r>
            <a:r>
              <a:rPr lang="en-US" sz="1200" b="0" i="0" u="none" strike="noStrike" kern="1200" dirty="0" smtClean="0">
                <a:solidFill>
                  <a:schemeClr val="tx1"/>
                </a:solidFill>
                <a:effectLst/>
                <a:latin typeface="+mn-lt"/>
                <a:ea typeface="+mn-ea"/>
                <a:cs typeface="+mn-cs"/>
              </a:rPr>
              <a:t>8 Fellows testified in support of high standards at 5 different listening sessions hosted by Governor Cuomo’s Common Core task force in November 2015. </a:t>
            </a:r>
            <a:r>
              <a:rPr lang="en-US" baseline="0" dirty="0" smtClean="0"/>
              <a:t>Fellows in NY also engaged in a number of conversations surrounding the state’s assessment tool that the opt-out movement is loosing steam in the state</a:t>
            </a:r>
          </a:p>
          <a:p>
            <a:pPr marL="171450" lvl="0" indent="-171450">
              <a:buFont typeface="Arial" charset="0"/>
              <a:buChar char="•"/>
            </a:pPr>
            <a:r>
              <a:rPr lang="en-US" baseline="0" dirty="0" smtClean="0"/>
              <a:t>Advancing the profession</a:t>
            </a:r>
          </a:p>
          <a:p>
            <a:pPr marL="628650" lvl="1" indent="-171450">
              <a:buFont typeface="Arial" charset="0"/>
              <a:buChar char="•"/>
            </a:pPr>
            <a:r>
              <a:rPr lang="en-US" baseline="0" dirty="0" smtClean="0"/>
              <a:t>After the passage of ESSA in 2015, Fellows in all three states were invited to serve on the committees responsible for draft the state’s plan for the new law</a:t>
            </a:r>
          </a:p>
          <a:p>
            <a:pPr marL="1085850" lvl="2" indent="-171450">
              <a:buFont typeface="Arial" charset="0"/>
              <a:buChar char="•"/>
            </a:pPr>
            <a:r>
              <a:rPr lang="en-US" baseline="0" dirty="0" smtClean="0"/>
              <a:t>Four MI fellows were appointed to the state’s committee</a:t>
            </a:r>
          </a:p>
          <a:p>
            <a:pPr marL="1085850" lvl="2" indent="-171450">
              <a:buFont typeface="Arial" charset="0"/>
              <a:buChar char="•"/>
            </a:pPr>
            <a:r>
              <a:rPr lang="en-US" sz="1200" b="0" i="0" u="none" strike="noStrike" kern="1200" dirty="0" smtClean="0">
                <a:solidFill>
                  <a:schemeClr val="tx1"/>
                </a:solidFill>
                <a:effectLst/>
                <a:latin typeface="+mn-lt"/>
                <a:ea typeface="+mn-ea"/>
                <a:cs typeface="+mn-cs"/>
              </a:rPr>
              <a:t>New York Fellow and Program Manager Appointed to the State’s Think Tank</a:t>
            </a:r>
            <a:endParaRPr lang="en-US" baseline="0" dirty="0" smtClean="0"/>
          </a:p>
          <a:p>
            <a:pPr marL="628650" lvl="1" indent="-171450">
              <a:buFont typeface="Arial" charset="0"/>
              <a:buChar char="•"/>
            </a:pPr>
            <a:r>
              <a:rPr lang="en-US" baseline="0" dirty="0" smtClean="0"/>
              <a:t>In NY, two fellows worked with their local representatives to craft a bill make the teacher certification profess more efficient. Previously, people trying obtain their teaching license in the state had to accrue a number of hours in the classroom for their certification. They could get these hours as substitute teachers, but not as teaching assistants, which created a shortage of teaching assistants in the state. The two fellows from upstate and Long island recognized this problem, crated policy briefs, and worked with their representatives to craft bipartisan legislation that is now up for a vote </a:t>
            </a:r>
          </a:p>
          <a:p>
            <a:pPr marL="171450" lvl="0" indent="-171450">
              <a:buFont typeface="Arial" charset="0"/>
              <a:buChar char="•"/>
            </a:pPr>
            <a:r>
              <a:rPr lang="en-US" baseline="0" dirty="0" smtClean="0"/>
              <a:t>Equity and Access</a:t>
            </a:r>
          </a:p>
          <a:p>
            <a:pPr marL="628650" lvl="1" indent="-171450">
              <a:buFont typeface="Arial" charset="0"/>
              <a:buChar char="•"/>
            </a:pPr>
            <a:r>
              <a:rPr lang="en-US" dirty="0" smtClean="0"/>
              <a:t>In Colorado, Fellows worked to forge a compromise regarding</a:t>
            </a:r>
            <a:r>
              <a:rPr lang="en-US" baseline="0" dirty="0" smtClean="0"/>
              <a:t> the read act to ensure that k-3 students could take assessments in their native language rather than being required to take the assessment in both English and their native language. </a:t>
            </a:r>
          </a:p>
          <a:p>
            <a:pPr marL="628650" lvl="1" indent="-171450">
              <a:buFont typeface="Arial" charset="0"/>
              <a:buChar char="•"/>
            </a:pPr>
            <a:r>
              <a:rPr lang="en-US" sz="1200" b="0" i="0" u="none" strike="noStrike" kern="1200" baseline="0" dirty="0" smtClean="0">
                <a:solidFill>
                  <a:schemeClr val="tx1"/>
                </a:solidFill>
                <a:effectLst/>
                <a:latin typeface="+mn-lt"/>
                <a:ea typeface="+mn-ea"/>
                <a:cs typeface="+mn-cs"/>
              </a:rPr>
              <a:t>In 2015, one </a:t>
            </a:r>
            <a:r>
              <a:rPr lang="en-US" sz="1200" b="0" i="0" u="none" strike="noStrike" kern="1200" dirty="0" smtClean="0">
                <a:solidFill>
                  <a:schemeClr val="tx1"/>
                </a:solidFill>
                <a:effectLst/>
                <a:latin typeface="+mn-lt"/>
                <a:ea typeface="+mn-ea"/>
                <a:cs typeface="+mn-cs"/>
              </a:rPr>
              <a:t>Michigan fellow was</a:t>
            </a:r>
            <a:r>
              <a:rPr lang="en-US" sz="1200" b="0" i="0" u="none" strike="noStrike" kern="1200" baseline="0" dirty="0" smtClean="0">
                <a:solidFill>
                  <a:schemeClr val="tx1"/>
                </a:solidFill>
                <a:effectLst/>
                <a:latin typeface="+mn-lt"/>
                <a:ea typeface="+mn-ea"/>
                <a:cs typeface="+mn-cs"/>
              </a:rPr>
              <a:t> asked to join the state</a:t>
            </a:r>
            <a:r>
              <a:rPr lang="en-US" sz="1200" b="0" i="0" u="none" strike="noStrike" kern="1200" dirty="0" smtClean="0">
                <a:solidFill>
                  <a:schemeClr val="tx1"/>
                </a:solidFill>
                <a:effectLst/>
                <a:latin typeface="+mn-lt"/>
                <a:ea typeface="+mn-ea"/>
                <a:cs typeface="+mn-cs"/>
              </a:rPr>
              <a:t>’s Special Education Task Force. The committee is looking at how inclusion is happening in classrooms across the state and they will draft new inclusion policy. </a:t>
            </a:r>
            <a:endParaRPr lang="en-US" dirty="0"/>
          </a:p>
        </p:txBody>
      </p:sp>
      <p:sp>
        <p:nvSpPr>
          <p:cNvPr id="4" name="Slide Number Placeholder 3"/>
          <p:cNvSpPr>
            <a:spLocks noGrp="1"/>
          </p:cNvSpPr>
          <p:nvPr>
            <p:ph type="sldNum" sz="quarter" idx="10"/>
          </p:nvPr>
        </p:nvSpPr>
        <p:spPr/>
        <p:txBody>
          <a:bodyPr/>
          <a:lstStyle/>
          <a:p>
            <a:fld id="{47CDB000-CC16-D443-97E6-78B950D84B83}" type="slidenum">
              <a:rPr lang="en-US" smtClean="0"/>
              <a:t>15</a:t>
            </a:fld>
            <a:endParaRPr lang="en-US" dirty="0"/>
          </a:p>
        </p:txBody>
      </p:sp>
    </p:spTree>
    <p:extLst>
      <p:ext uri="{BB962C8B-B14F-4D97-AF65-F5344CB8AC3E}">
        <p14:creationId xmlns:p14="http://schemas.microsoft.com/office/powerpoint/2010/main" val="13449962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dirty="0" smtClean="0"/>
              <a:t>In my very limited conversations</a:t>
            </a:r>
            <a:r>
              <a:rPr lang="en-US" baseline="0" dirty="0" smtClean="0"/>
              <a:t> with the staff of state legislators, none of them were able to identify the fellowship despite the fellows having either met with that legislator or hosted them in their classroom at some point in the recent past. America Achieves should determine if the fellows have more access and influence presenting themselves as individual constituents, or as members of the fellowship</a:t>
            </a:r>
          </a:p>
          <a:p>
            <a:pPr marL="228600" indent="-228600">
              <a:buFont typeface="+mj-lt"/>
              <a:buAutoNum type="arabicPeriod"/>
            </a:pPr>
            <a:r>
              <a:rPr lang="en-US" baseline="0" dirty="0" smtClean="0"/>
              <a:t>America Achieves should look into methods for developing a more robust counterfactual or at the very least, a comparison group of teachers to get a better understanding of the effectiveness of their programming. One option to consider could be surveying individuals who were not accepted into the fellowship to provide a somewhat comparable group</a:t>
            </a:r>
          </a:p>
          <a:p>
            <a:pPr marL="228600" indent="-228600">
              <a:buFont typeface="+mj-lt"/>
              <a:buAutoNum type="arabicPeriod"/>
            </a:pPr>
            <a:r>
              <a:rPr lang="en-US" baseline="0" dirty="0" smtClean="0"/>
              <a:t>To better demonstrate the reach of the fellows, America Achieves should try to capture the readership and audience numbers. Public speaking, media features, blog posts, and social media are important activities to undertake, but it is hard to tell how effective they are without understanding the reach of those activities. </a:t>
            </a:r>
          </a:p>
          <a:p>
            <a:pPr marL="228600" indent="-228600">
              <a:buFont typeface="+mj-lt"/>
              <a:buAutoNum type="arabicPeriod"/>
            </a:pPr>
            <a:r>
              <a:rPr lang="en-US" baseline="0" dirty="0" smtClean="0"/>
              <a:t>Capture the linkages between fellows and other organizations. One method I saw that funders used to evaluate how effective advocacy organizations are at participating in the advocacy process. </a:t>
            </a:r>
            <a:endParaRPr lang="en-US" dirty="0"/>
          </a:p>
        </p:txBody>
      </p:sp>
      <p:sp>
        <p:nvSpPr>
          <p:cNvPr id="4" name="Slide Number Placeholder 3"/>
          <p:cNvSpPr>
            <a:spLocks noGrp="1"/>
          </p:cNvSpPr>
          <p:nvPr>
            <p:ph type="sldNum" sz="quarter" idx="10"/>
          </p:nvPr>
        </p:nvSpPr>
        <p:spPr/>
        <p:txBody>
          <a:bodyPr/>
          <a:lstStyle/>
          <a:p>
            <a:fld id="{47CDB000-CC16-D443-97E6-78B950D84B83}" type="slidenum">
              <a:rPr lang="en-US" smtClean="0"/>
              <a:t>16</a:t>
            </a:fld>
            <a:endParaRPr lang="en-US" dirty="0"/>
          </a:p>
        </p:txBody>
      </p:sp>
    </p:spTree>
    <p:extLst>
      <p:ext uri="{BB962C8B-B14F-4D97-AF65-F5344CB8AC3E}">
        <p14:creationId xmlns:p14="http://schemas.microsoft.com/office/powerpoint/2010/main" val="9397609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7CDB000-CC16-D443-97E6-78B950D84B83}" type="slidenum">
              <a:rPr lang="en-US" smtClean="0"/>
              <a:t>17</a:t>
            </a:fld>
            <a:endParaRPr lang="en-US" dirty="0"/>
          </a:p>
        </p:txBody>
      </p:sp>
    </p:spTree>
    <p:extLst>
      <p:ext uri="{BB962C8B-B14F-4D97-AF65-F5344CB8AC3E}">
        <p14:creationId xmlns:p14="http://schemas.microsoft.com/office/powerpoint/2010/main" val="3348801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pPr/>
              <a:t>5/15/17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5/15/17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DE6118-2437-4B30-8E3C-4D2BE6020583}" type="datetimeFigureOut">
              <a:rPr lang="en-US" smtClean="0"/>
              <a:pPr/>
              <a:t>5/15/17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smtClean="0"/>
              <a:t>5/15/17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smtClean="0"/>
              <a:t>5/15/17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smtClean="0"/>
              <a:t>5/15/17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7DE6118-2437-4B30-8E3C-4D2BE6020583}" type="datetimeFigureOut">
              <a:rPr lang="en-US" smtClean="0"/>
              <a:t>5/15/17</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87DE6118-2437-4B30-8E3C-4D2BE6020583}" type="datetimeFigureOut">
              <a:rPr lang="en-US" smtClean="0"/>
              <a:pPr/>
              <a:t>5/15/17</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9E57DC2-970A-4B3E-BB1C-7A09969E49DF}"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accent2"/>
          </a:solid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DE6118-2437-4B30-8E3C-4D2BE6020583}" type="datetimeFigureOut">
              <a:rPr lang="en-US" smtClean="0"/>
              <a:pPr/>
              <a:t>5/15/17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5/15/17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5/15/17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87DE6118-2437-4B30-8E3C-4D2BE6020583}" type="datetimeFigureOut">
              <a:rPr lang="en-US" smtClean="0"/>
              <a:pPr/>
              <a:t>5/15/17</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9E57DC2-970A-4B3E-BB1C-7A09969E49DF}"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38570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chart" Target="../charts/char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5400" cap="none" dirty="0" smtClean="0"/>
              <a:t>Educator Voice Fellowship:</a:t>
            </a:r>
            <a:br>
              <a:rPr lang="en-US" sz="5400" cap="none" dirty="0" smtClean="0"/>
            </a:br>
            <a:r>
              <a:rPr lang="en-US" sz="5400" cap="none" dirty="0" smtClean="0"/>
              <a:t>Impact Evaluation</a:t>
            </a:r>
            <a:endParaRPr lang="en-US" sz="5400" cap="none" dirty="0"/>
          </a:p>
        </p:txBody>
      </p:sp>
      <p:sp>
        <p:nvSpPr>
          <p:cNvPr id="3" name="Subtitle 2"/>
          <p:cNvSpPr>
            <a:spLocks noGrp="1"/>
          </p:cNvSpPr>
          <p:nvPr>
            <p:ph type="subTitle" idx="1"/>
          </p:nvPr>
        </p:nvSpPr>
        <p:spPr/>
        <p:txBody>
          <a:bodyPr/>
          <a:lstStyle/>
          <a:p>
            <a:r>
              <a:rPr lang="en-US" dirty="0" smtClean="0"/>
              <a:t>Brendan McCormick</a:t>
            </a:r>
          </a:p>
          <a:p>
            <a:r>
              <a:rPr lang="en-US" dirty="0" smtClean="0"/>
              <a:t>May 17, 2017</a:t>
            </a:r>
            <a:endParaRPr lang="en-US" dirty="0"/>
          </a:p>
        </p:txBody>
      </p:sp>
    </p:spTree>
    <p:extLst>
      <p:ext uri="{BB962C8B-B14F-4D97-AF65-F5344CB8AC3E}">
        <p14:creationId xmlns:p14="http://schemas.microsoft.com/office/powerpoint/2010/main" val="4111276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Educator Voice Fellowship</a:t>
            </a:r>
            <a:endParaRPr lang="en-US" dirty="0"/>
          </a:p>
        </p:txBody>
      </p:sp>
      <p:sp>
        <p:nvSpPr>
          <p:cNvPr id="3" name="Content Placeholder 2"/>
          <p:cNvSpPr>
            <a:spLocks noGrp="1"/>
          </p:cNvSpPr>
          <p:nvPr>
            <p:ph idx="1"/>
          </p:nvPr>
        </p:nvSpPr>
        <p:spPr/>
        <p:txBody>
          <a:bodyPr>
            <a:noAutofit/>
          </a:bodyPr>
          <a:lstStyle/>
          <a:p>
            <a:pPr lvl="1"/>
            <a:r>
              <a:rPr lang="en-US" sz="2400" dirty="0" smtClean="0"/>
              <a:t>Train Education Professionals to engage in education policy at the state level</a:t>
            </a:r>
          </a:p>
          <a:p>
            <a:pPr lvl="1"/>
            <a:r>
              <a:rPr lang="en-US" sz="2400" dirty="0" smtClean="0"/>
              <a:t>Educator </a:t>
            </a:r>
            <a:r>
              <a:rPr lang="en-US" sz="2400" dirty="0"/>
              <a:t>Voice </a:t>
            </a:r>
            <a:r>
              <a:rPr lang="en-US" sz="2400" dirty="0" smtClean="0"/>
              <a:t>Fellowship:  </a:t>
            </a:r>
            <a:r>
              <a:rPr lang="en-US" sz="2400" dirty="0"/>
              <a:t>550 educators in 34 states and </a:t>
            </a:r>
            <a:r>
              <a:rPr lang="en-US" sz="2400" dirty="0" smtClean="0"/>
              <a:t>DC</a:t>
            </a:r>
          </a:p>
          <a:p>
            <a:pPr lvl="2"/>
            <a:r>
              <a:rPr lang="en-US" sz="2400" dirty="0"/>
              <a:t>S</a:t>
            </a:r>
            <a:r>
              <a:rPr lang="en-US" sz="2400" dirty="0" smtClean="0"/>
              <a:t>tate </a:t>
            </a:r>
            <a:r>
              <a:rPr lang="en-US" sz="2400" dirty="0"/>
              <a:t>centric models in </a:t>
            </a:r>
            <a:r>
              <a:rPr lang="en-US" sz="2400" dirty="0" smtClean="0"/>
              <a:t>Colorado (107), Michigan (106), </a:t>
            </a:r>
            <a:r>
              <a:rPr lang="en-US" sz="2400" dirty="0"/>
              <a:t>and New </a:t>
            </a:r>
            <a:r>
              <a:rPr lang="en-US" sz="2400" dirty="0" smtClean="0"/>
              <a:t>York (146)</a:t>
            </a:r>
            <a:endParaRPr lang="en-US" sz="2400" dirty="0"/>
          </a:p>
          <a:p>
            <a:pPr lvl="1"/>
            <a:r>
              <a:rPr lang="en-US" sz="2400" dirty="0" smtClean="0"/>
              <a:t>America Achieves does </a:t>
            </a:r>
            <a:r>
              <a:rPr lang="en-US" sz="2400" dirty="0"/>
              <a:t>not dictate the positions the fellows take </a:t>
            </a:r>
          </a:p>
          <a:p>
            <a:pPr lvl="1"/>
            <a:r>
              <a:rPr lang="en-US" sz="2400" dirty="0" smtClean="0"/>
              <a:t>Instead, there are four general focus </a:t>
            </a:r>
            <a:r>
              <a:rPr lang="en-US" sz="2400" dirty="0"/>
              <a:t>areas: </a:t>
            </a:r>
            <a:endParaRPr lang="en-US" sz="2400" dirty="0" smtClean="0"/>
          </a:p>
          <a:p>
            <a:pPr lvl="2"/>
            <a:r>
              <a:rPr lang="en-US" sz="2400" dirty="0" smtClean="0"/>
              <a:t>Academic Standards</a:t>
            </a:r>
          </a:p>
          <a:p>
            <a:pPr lvl="2"/>
            <a:r>
              <a:rPr lang="en-US" sz="2400" dirty="0" smtClean="0"/>
              <a:t>Advancing the Profession</a:t>
            </a:r>
          </a:p>
          <a:p>
            <a:pPr lvl="2"/>
            <a:r>
              <a:rPr lang="en-US" sz="2400" dirty="0" smtClean="0"/>
              <a:t>Assessment and Accountability</a:t>
            </a:r>
          </a:p>
          <a:p>
            <a:pPr lvl="2"/>
            <a:r>
              <a:rPr lang="en-US" sz="2400" dirty="0" smtClean="0"/>
              <a:t>Equity and Access</a:t>
            </a:r>
            <a:endParaRPr lang="en-US" sz="2400" dirty="0"/>
          </a:p>
        </p:txBody>
      </p:sp>
    </p:spTree>
    <p:extLst>
      <p:ext uri="{BB962C8B-B14F-4D97-AF65-F5344CB8AC3E}">
        <p14:creationId xmlns:p14="http://schemas.microsoft.com/office/powerpoint/2010/main" val="9328563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Survey of the Program Participants </a:t>
            </a:r>
            <a:endParaRPr lang="en-US" dirty="0"/>
          </a:p>
        </p:txBody>
      </p:sp>
      <p:sp>
        <p:nvSpPr>
          <p:cNvPr id="3" name="Content Placeholder 2"/>
          <p:cNvSpPr>
            <a:spLocks noGrp="1"/>
          </p:cNvSpPr>
          <p:nvPr>
            <p:ph idx="1"/>
          </p:nvPr>
        </p:nvSpPr>
        <p:spPr/>
        <p:txBody>
          <a:bodyPr>
            <a:noAutofit/>
          </a:bodyPr>
          <a:lstStyle/>
          <a:p>
            <a:r>
              <a:rPr lang="en-US" sz="2400" dirty="0" smtClean="0"/>
              <a:t>From 2014 to 2015, Fellows have felt increasingly prepared to:</a:t>
            </a:r>
          </a:p>
          <a:p>
            <a:endParaRPr lang="en-US" sz="2400" dirty="0" smtClean="0"/>
          </a:p>
          <a:p>
            <a:endParaRPr lang="en-US" sz="2400" dirty="0" smtClean="0"/>
          </a:p>
          <a:p>
            <a:endParaRPr lang="en-US" sz="2400" dirty="0" smtClean="0"/>
          </a:p>
          <a:p>
            <a:endParaRPr lang="en-US" sz="2400" dirty="0" smtClean="0"/>
          </a:p>
          <a:p>
            <a:endParaRPr lang="en-US" sz="2400" dirty="0" smtClean="0"/>
          </a:p>
          <a:p>
            <a:endParaRPr lang="en-US" sz="2400" dirty="0" smtClean="0"/>
          </a:p>
          <a:p>
            <a:r>
              <a:rPr lang="en-US" sz="2400" dirty="0" smtClean="0"/>
              <a:t>99% of Fellows said they found the Fellowship valuable or extremely valuable. </a:t>
            </a:r>
            <a:endParaRPr lang="en-US" sz="2400" dirty="0"/>
          </a:p>
        </p:txBody>
      </p:sp>
      <p:graphicFrame>
        <p:nvGraphicFramePr>
          <p:cNvPr id="6" name="Table 5"/>
          <p:cNvGraphicFramePr>
            <a:graphicFrameLocks noGrp="1"/>
          </p:cNvGraphicFramePr>
          <p:nvPr>
            <p:extLst>
              <p:ext uri="{D42A27DB-BD31-4B8C-83A1-F6EECF244321}">
                <p14:modId xmlns:p14="http://schemas.microsoft.com/office/powerpoint/2010/main" val="81056813"/>
              </p:ext>
            </p:extLst>
          </p:nvPr>
        </p:nvGraphicFramePr>
        <p:xfrm>
          <a:off x="1371600" y="2271763"/>
          <a:ext cx="9601199" cy="2869531"/>
        </p:xfrm>
        <a:graphic>
          <a:graphicData uri="http://schemas.openxmlformats.org/drawingml/2006/table">
            <a:tbl>
              <a:tblPr>
                <a:tableStyleId>{5C22544A-7EE6-4342-B048-85BDC9FD1C3A}</a:tableStyleId>
              </a:tblPr>
              <a:tblGrid>
                <a:gridCol w="4380548"/>
                <a:gridCol w="1740217"/>
                <a:gridCol w="1740217"/>
                <a:gridCol w="1740217"/>
              </a:tblGrid>
              <a:tr h="261487">
                <a:tc>
                  <a:txBody>
                    <a:bodyPr/>
                    <a:lstStyle/>
                    <a:p>
                      <a:pPr algn="l" fontAlgn="b"/>
                      <a:r>
                        <a:rPr lang="en-US" sz="2000" b="1" u="none" strike="noStrike" dirty="0">
                          <a:effectLst/>
                          <a:latin typeface="Calibri" charset="0"/>
                          <a:ea typeface="Calibri" charset="0"/>
                          <a:cs typeface="Calibri" charset="0"/>
                        </a:rPr>
                        <a:t>Issue Area</a:t>
                      </a:r>
                      <a:endParaRPr lang="en-US" sz="2000" b="1" i="0" u="none" strike="noStrike" dirty="0">
                        <a:solidFill>
                          <a:srgbClr val="000000"/>
                        </a:solidFill>
                        <a:effectLst/>
                        <a:latin typeface="Calibri" charset="0"/>
                        <a:ea typeface="Calibri" charset="0"/>
                        <a:cs typeface="Calibri" charset="0"/>
                      </a:endParaRPr>
                    </a:p>
                  </a:txBody>
                  <a:tcPr marL="12700" marR="12700" marT="12700" marB="0" anchor="b"/>
                </a:tc>
                <a:tc>
                  <a:txBody>
                    <a:bodyPr/>
                    <a:lstStyle/>
                    <a:p>
                      <a:pPr algn="l" fontAlgn="b"/>
                      <a:r>
                        <a:rPr lang="is-IS" sz="2000" b="1" u="none" strike="noStrike" smtClean="0">
                          <a:effectLst/>
                          <a:latin typeface="Calibri" charset="0"/>
                          <a:ea typeface="Calibri" charset="0"/>
                          <a:cs typeface="Calibri" charset="0"/>
                        </a:rPr>
                        <a:t>Fall 2014</a:t>
                      </a:r>
                      <a:endParaRPr lang="is-IS" sz="2000" b="1" i="0" u="none" strike="noStrike">
                        <a:solidFill>
                          <a:srgbClr val="000000"/>
                        </a:solidFill>
                        <a:effectLst/>
                        <a:latin typeface="Calibri" charset="0"/>
                        <a:ea typeface="Calibri" charset="0"/>
                        <a:cs typeface="Calibri" charset="0"/>
                      </a:endParaRPr>
                    </a:p>
                  </a:txBody>
                  <a:tcPr marL="12700" marR="12700" marT="12700" marB="0" anchor="b"/>
                </a:tc>
                <a:tc>
                  <a:txBody>
                    <a:bodyPr/>
                    <a:lstStyle/>
                    <a:p>
                      <a:pPr algn="l" fontAlgn="b"/>
                      <a:r>
                        <a:rPr lang="is-IS" sz="2000" b="1" u="none" strike="noStrike" smtClean="0">
                          <a:effectLst/>
                          <a:latin typeface="Calibri" charset="0"/>
                          <a:ea typeface="Calibri" charset="0"/>
                          <a:cs typeface="Calibri" charset="0"/>
                        </a:rPr>
                        <a:t>Spring</a:t>
                      </a:r>
                      <a:r>
                        <a:rPr lang="is-IS" sz="2000" b="1" u="none" strike="noStrike" baseline="0" smtClean="0">
                          <a:effectLst/>
                          <a:latin typeface="Calibri" charset="0"/>
                          <a:ea typeface="Calibri" charset="0"/>
                          <a:cs typeface="Calibri" charset="0"/>
                        </a:rPr>
                        <a:t> </a:t>
                      </a:r>
                      <a:r>
                        <a:rPr lang="is-IS" sz="2000" b="1" u="none" strike="noStrike" smtClean="0">
                          <a:effectLst/>
                          <a:latin typeface="Calibri" charset="0"/>
                          <a:ea typeface="Calibri" charset="0"/>
                          <a:cs typeface="Calibri" charset="0"/>
                        </a:rPr>
                        <a:t>2015</a:t>
                      </a:r>
                      <a:endParaRPr lang="is-IS" sz="2000" b="1" i="0" u="none" strike="noStrike">
                        <a:solidFill>
                          <a:srgbClr val="000000"/>
                        </a:solidFill>
                        <a:effectLst/>
                        <a:latin typeface="Calibri" charset="0"/>
                        <a:ea typeface="Calibri" charset="0"/>
                        <a:cs typeface="Calibri" charset="0"/>
                      </a:endParaRPr>
                    </a:p>
                  </a:txBody>
                  <a:tcPr marL="12700" marR="12700" marT="12700" marB="0" anchor="b"/>
                </a:tc>
                <a:tc>
                  <a:txBody>
                    <a:bodyPr/>
                    <a:lstStyle/>
                    <a:p>
                      <a:pPr algn="l" fontAlgn="b"/>
                      <a:r>
                        <a:rPr lang="en-US" sz="2000" b="1" u="none" strike="noStrike" dirty="0">
                          <a:effectLst/>
                          <a:latin typeface="Calibri" charset="0"/>
                          <a:ea typeface="Calibri" charset="0"/>
                          <a:cs typeface="Calibri" charset="0"/>
                        </a:rPr>
                        <a:t>Change</a:t>
                      </a:r>
                      <a:endParaRPr lang="en-US" sz="2000" b="1" i="0" u="none" strike="noStrike" dirty="0">
                        <a:solidFill>
                          <a:srgbClr val="000000"/>
                        </a:solidFill>
                        <a:effectLst/>
                        <a:latin typeface="Calibri" charset="0"/>
                        <a:ea typeface="Calibri" charset="0"/>
                        <a:cs typeface="Calibri" charset="0"/>
                      </a:endParaRPr>
                    </a:p>
                  </a:txBody>
                  <a:tcPr marL="12700" marR="12700" marT="12700" marB="0" anchor="b"/>
                </a:tc>
              </a:tr>
              <a:tr h="522972">
                <a:tc>
                  <a:txBody>
                    <a:bodyPr/>
                    <a:lstStyle/>
                    <a:p>
                      <a:pPr algn="l" fontAlgn="b"/>
                      <a:r>
                        <a:rPr lang="en-US" sz="2000" u="none" strike="noStrike" dirty="0">
                          <a:effectLst/>
                          <a:latin typeface="Calibri" charset="0"/>
                          <a:ea typeface="Calibri" charset="0"/>
                          <a:cs typeface="Calibri" charset="0"/>
                        </a:rPr>
                        <a:t>Advocate in Favor of Common Core Standards</a:t>
                      </a:r>
                      <a:endParaRPr lang="en-US" sz="2000" b="0" i="0" u="none" strike="noStrike" dirty="0">
                        <a:solidFill>
                          <a:srgbClr val="000000"/>
                        </a:solidFill>
                        <a:effectLst/>
                        <a:latin typeface="Calibri" charset="0"/>
                        <a:ea typeface="Calibri" charset="0"/>
                        <a:cs typeface="Calibri" charset="0"/>
                      </a:endParaRPr>
                    </a:p>
                  </a:txBody>
                  <a:tcPr marL="12700" marR="12700" marT="12700" marB="0" anchor="b"/>
                </a:tc>
                <a:tc>
                  <a:txBody>
                    <a:bodyPr/>
                    <a:lstStyle/>
                    <a:p>
                      <a:pPr algn="l" fontAlgn="b"/>
                      <a:r>
                        <a:rPr lang="mr-IN" sz="2000" u="none" strike="noStrike" dirty="0">
                          <a:effectLst/>
                          <a:latin typeface="Calibri" charset="0"/>
                          <a:ea typeface="Calibri" charset="0"/>
                          <a:cs typeface="Calibri" charset="0"/>
                        </a:rPr>
                        <a:t>67%</a:t>
                      </a:r>
                      <a:endParaRPr lang="mr-IN" sz="2000" b="0" i="0" u="none" strike="noStrike" dirty="0">
                        <a:solidFill>
                          <a:srgbClr val="000000"/>
                        </a:solidFill>
                        <a:effectLst/>
                        <a:latin typeface="Calibri" charset="0"/>
                        <a:ea typeface="Calibri" charset="0"/>
                        <a:cs typeface="Calibri" charset="0"/>
                      </a:endParaRPr>
                    </a:p>
                  </a:txBody>
                  <a:tcPr marL="12700" marR="12700" marT="12700" marB="0" anchor="b"/>
                </a:tc>
                <a:tc>
                  <a:txBody>
                    <a:bodyPr/>
                    <a:lstStyle/>
                    <a:p>
                      <a:pPr algn="l" fontAlgn="b"/>
                      <a:r>
                        <a:rPr lang="mr-IN" sz="2000" u="none" strike="noStrike" dirty="0">
                          <a:effectLst/>
                          <a:latin typeface="Calibri" charset="0"/>
                          <a:ea typeface="Calibri" charset="0"/>
                          <a:cs typeface="Calibri" charset="0"/>
                        </a:rPr>
                        <a:t>80%</a:t>
                      </a:r>
                      <a:endParaRPr lang="mr-IN" sz="2000" b="0" i="0" u="none" strike="noStrike" dirty="0">
                        <a:solidFill>
                          <a:srgbClr val="000000"/>
                        </a:solidFill>
                        <a:effectLst/>
                        <a:latin typeface="Calibri" charset="0"/>
                        <a:ea typeface="Calibri" charset="0"/>
                        <a:cs typeface="Calibri" charset="0"/>
                      </a:endParaRPr>
                    </a:p>
                  </a:txBody>
                  <a:tcPr marL="12700" marR="12700" marT="12700" marB="0" anchor="b"/>
                </a:tc>
                <a:tc>
                  <a:txBody>
                    <a:bodyPr/>
                    <a:lstStyle/>
                    <a:p>
                      <a:pPr algn="l" fontAlgn="b"/>
                      <a:r>
                        <a:rPr lang="mr-IN" sz="2000" u="none" strike="noStrike" dirty="0">
                          <a:effectLst/>
                          <a:latin typeface="Calibri" charset="0"/>
                          <a:ea typeface="Calibri" charset="0"/>
                          <a:cs typeface="Calibri" charset="0"/>
                        </a:rPr>
                        <a:t>13%</a:t>
                      </a:r>
                      <a:endParaRPr lang="mr-IN" sz="2000" b="0" i="0" u="none" strike="noStrike" dirty="0">
                        <a:solidFill>
                          <a:srgbClr val="000000"/>
                        </a:solidFill>
                        <a:effectLst/>
                        <a:latin typeface="Calibri" charset="0"/>
                        <a:ea typeface="Calibri" charset="0"/>
                        <a:cs typeface="Calibri" charset="0"/>
                      </a:endParaRPr>
                    </a:p>
                  </a:txBody>
                  <a:tcPr marL="12700" marR="12700" marT="12700" marB="0" anchor="b"/>
                </a:tc>
              </a:tr>
              <a:tr h="522972">
                <a:tc>
                  <a:txBody>
                    <a:bodyPr/>
                    <a:lstStyle/>
                    <a:p>
                      <a:pPr algn="l" fontAlgn="b"/>
                      <a:r>
                        <a:rPr lang="en-US" sz="2000" u="none" strike="noStrike" dirty="0">
                          <a:effectLst/>
                          <a:latin typeface="Calibri" charset="0"/>
                          <a:ea typeface="Calibri" charset="0"/>
                          <a:cs typeface="Calibri" charset="0"/>
                        </a:rPr>
                        <a:t>Engage, speak to, and advice policy makers</a:t>
                      </a:r>
                      <a:endParaRPr lang="en-US" sz="2000" b="0" i="0" u="none" strike="noStrike" dirty="0">
                        <a:solidFill>
                          <a:srgbClr val="000000"/>
                        </a:solidFill>
                        <a:effectLst/>
                        <a:latin typeface="Calibri" charset="0"/>
                        <a:ea typeface="Calibri" charset="0"/>
                        <a:cs typeface="Calibri" charset="0"/>
                      </a:endParaRPr>
                    </a:p>
                  </a:txBody>
                  <a:tcPr marL="12700" marR="12700" marT="12700" marB="0" anchor="b"/>
                </a:tc>
                <a:tc>
                  <a:txBody>
                    <a:bodyPr/>
                    <a:lstStyle/>
                    <a:p>
                      <a:pPr algn="l" fontAlgn="b"/>
                      <a:r>
                        <a:rPr lang="mr-IN" sz="2000" u="none" strike="noStrike" dirty="0">
                          <a:effectLst/>
                          <a:latin typeface="Calibri" charset="0"/>
                          <a:ea typeface="Calibri" charset="0"/>
                          <a:cs typeface="Calibri" charset="0"/>
                        </a:rPr>
                        <a:t>88%</a:t>
                      </a:r>
                      <a:endParaRPr lang="mr-IN" sz="2000" b="0" i="0" u="none" strike="noStrike" dirty="0">
                        <a:solidFill>
                          <a:srgbClr val="000000"/>
                        </a:solidFill>
                        <a:effectLst/>
                        <a:latin typeface="Calibri" charset="0"/>
                        <a:ea typeface="Calibri" charset="0"/>
                        <a:cs typeface="Calibri" charset="0"/>
                      </a:endParaRPr>
                    </a:p>
                  </a:txBody>
                  <a:tcPr marL="12700" marR="12700" marT="12700" marB="0" anchor="b"/>
                </a:tc>
                <a:tc>
                  <a:txBody>
                    <a:bodyPr/>
                    <a:lstStyle/>
                    <a:p>
                      <a:pPr algn="l" fontAlgn="b"/>
                      <a:r>
                        <a:rPr lang="mr-IN" sz="2000" u="none" strike="noStrike" dirty="0">
                          <a:effectLst/>
                          <a:latin typeface="Calibri" charset="0"/>
                          <a:ea typeface="Calibri" charset="0"/>
                          <a:cs typeface="Calibri" charset="0"/>
                        </a:rPr>
                        <a:t>96%</a:t>
                      </a:r>
                      <a:endParaRPr lang="mr-IN" sz="2000" b="0" i="0" u="none" strike="noStrike" dirty="0">
                        <a:solidFill>
                          <a:srgbClr val="000000"/>
                        </a:solidFill>
                        <a:effectLst/>
                        <a:latin typeface="Calibri" charset="0"/>
                        <a:ea typeface="Calibri" charset="0"/>
                        <a:cs typeface="Calibri" charset="0"/>
                      </a:endParaRPr>
                    </a:p>
                  </a:txBody>
                  <a:tcPr marL="12700" marR="12700" marT="12700" marB="0" anchor="b"/>
                </a:tc>
                <a:tc>
                  <a:txBody>
                    <a:bodyPr/>
                    <a:lstStyle/>
                    <a:p>
                      <a:pPr algn="l" fontAlgn="b"/>
                      <a:r>
                        <a:rPr lang="mr-IN" sz="2000" u="none" strike="noStrike" dirty="0">
                          <a:effectLst/>
                          <a:latin typeface="Calibri" charset="0"/>
                          <a:ea typeface="Calibri" charset="0"/>
                          <a:cs typeface="Calibri" charset="0"/>
                        </a:rPr>
                        <a:t>8%</a:t>
                      </a:r>
                      <a:endParaRPr lang="mr-IN" sz="2000" b="0" i="0" u="none" strike="noStrike" dirty="0">
                        <a:solidFill>
                          <a:srgbClr val="000000"/>
                        </a:solidFill>
                        <a:effectLst/>
                        <a:latin typeface="Calibri" charset="0"/>
                        <a:ea typeface="Calibri" charset="0"/>
                        <a:cs typeface="Calibri" charset="0"/>
                      </a:endParaRPr>
                    </a:p>
                  </a:txBody>
                  <a:tcPr marL="12700" marR="12700" marT="12700" marB="0" anchor="b"/>
                </a:tc>
              </a:tr>
              <a:tr h="522972">
                <a:tc>
                  <a:txBody>
                    <a:bodyPr/>
                    <a:lstStyle/>
                    <a:p>
                      <a:pPr algn="l" fontAlgn="b"/>
                      <a:r>
                        <a:rPr lang="en-US" sz="2000" u="none" strike="noStrike" dirty="0">
                          <a:effectLst/>
                          <a:latin typeface="Calibri" charset="0"/>
                          <a:ea typeface="Calibri" charset="0"/>
                          <a:cs typeface="Calibri" charset="0"/>
                        </a:rPr>
                        <a:t>Engage parents and families about CCSS</a:t>
                      </a:r>
                      <a:endParaRPr lang="en-US" sz="2000" b="0" i="0" u="none" strike="noStrike" dirty="0">
                        <a:solidFill>
                          <a:srgbClr val="000000"/>
                        </a:solidFill>
                        <a:effectLst/>
                        <a:latin typeface="Calibri" charset="0"/>
                        <a:ea typeface="Calibri" charset="0"/>
                        <a:cs typeface="Calibri" charset="0"/>
                      </a:endParaRPr>
                    </a:p>
                  </a:txBody>
                  <a:tcPr marL="12700" marR="12700" marT="12700" marB="0" anchor="b"/>
                </a:tc>
                <a:tc>
                  <a:txBody>
                    <a:bodyPr/>
                    <a:lstStyle/>
                    <a:p>
                      <a:pPr algn="l" fontAlgn="b"/>
                      <a:r>
                        <a:rPr lang="mr-IN" sz="2000" u="none" strike="noStrike" dirty="0">
                          <a:effectLst/>
                          <a:latin typeface="Calibri" charset="0"/>
                          <a:ea typeface="Calibri" charset="0"/>
                          <a:cs typeface="Calibri" charset="0"/>
                        </a:rPr>
                        <a:t>61%</a:t>
                      </a:r>
                      <a:endParaRPr lang="mr-IN" sz="2000" b="0" i="0" u="none" strike="noStrike" dirty="0">
                        <a:solidFill>
                          <a:srgbClr val="000000"/>
                        </a:solidFill>
                        <a:effectLst/>
                        <a:latin typeface="Calibri" charset="0"/>
                        <a:ea typeface="Calibri" charset="0"/>
                        <a:cs typeface="Calibri" charset="0"/>
                      </a:endParaRPr>
                    </a:p>
                  </a:txBody>
                  <a:tcPr marL="12700" marR="12700" marT="12700" marB="0" anchor="b"/>
                </a:tc>
                <a:tc>
                  <a:txBody>
                    <a:bodyPr/>
                    <a:lstStyle/>
                    <a:p>
                      <a:pPr algn="l" fontAlgn="b"/>
                      <a:r>
                        <a:rPr lang="mr-IN" sz="2000" u="none" strike="noStrike" dirty="0">
                          <a:effectLst/>
                          <a:latin typeface="Calibri" charset="0"/>
                          <a:ea typeface="Calibri" charset="0"/>
                          <a:cs typeface="Calibri" charset="0"/>
                        </a:rPr>
                        <a:t>81%</a:t>
                      </a:r>
                      <a:endParaRPr lang="mr-IN" sz="2000" b="0" i="0" u="none" strike="noStrike" dirty="0">
                        <a:solidFill>
                          <a:srgbClr val="000000"/>
                        </a:solidFill>
                        <a:effectLst/>
                        <a:latin typeface="Calibri" charset="0"/>
                        <a:ea typeface="Calibri" charset="0"/>
                        <a:cs typeface="Calibri" charset="0"/>
                      </a:endParaRPr>
                    </a:p>
                  </a:txBody>
                  <a:tcPr marL="12700" marR="12700" marT="12700" marB="0" anchor="b"/>
                </a:tc>
                <a:tc>
                  <a:txBody>
                    <a:bodyPr/>
                    <a:lstStyle/>
                    <a:p>
                      <a:pPr algn="l" fontAlgn="b"/>
                      <a:r>
                        <a:rPr lang="mr-IN" sz="2000" u="none" strike="noStrike" dirty="0">
                          <a:effectLst/>
                          <a:latin typeface="Calibri" charset="0"/>
                          <a:ea typeface="Calibri" charset="0"/>
                          <a:cs typeface="Calibri" charset="0"/>
                        </a:rPr>
                        <a:t>20%</a:t>
                      </a:r>
                      <a:endParaRPr lang="mr-IN" sz="2000" b="0" i="0" u="none" strike="noStrike" dirty="0">
                        <a:solidFill>
                          <a:srgbClr val="000000"/>
                        </a:solidFill>
                        <a:effectLst/>
                        <a:latin typeface="Calibri" charset="0"/>
                        <a:ea typeface="Calibri" charset="0"/>
                        <a:cs typeface="Calibri" charset="0"/>
                      </a:endParaRPr>
                    </a:p>
                  </a:txBody>
                  <a:tcPr marL="12700" marR="12700" marT="12700" marB="0" anchor="b"/>
                </a:tc>
              </a:tr>
              <a:tr h="784459">
                <a:tc>
                  <a:txBody>
                    <a:bodyPr/>
                    <a:lstStyle/>
                    <a:p>
                      <a:pPr algn="l" fontAlgn="b"/>
                      <a:r>
                        <a:rPr lang="en-US" sz="2000" u="none" strike="noStrike" dirty="0">
                          <a:effectLst/>
                          <a:latin typeface="Calibri" charset="0"/>
                          <a:ea typeface="Calibri" charset="0"/>
                          <a:cs typeface="Calibri" charset="0"/>
                        </a:rPr>
                        <a:t>Utilize Social Media to shape the conversation about education policy</a:t>
                      </a:r>
                      <a:endParaRPr lang="en-US" sz="2000" b="0" i="0" u="none" strike="noStrike" dirty="0">
                        <a:solidFill>
                          <a:srgbClr val="000000"/>
                        </a:solidFill>
                        <a:effectLst/>
                        <a:latin typeface="Calibri" charset="0"/>
                        <a:ea typeface="Calibri" charset="0"/>
                        <a:cs typeface="Calibri" charset="0"/>
                      </a:endParaRPr>
                    </a:p>
                  </a:txBody>
                  <a:tcPr marL="12700" marR="12700" marT="12700" marB="0" anchor="b"/>
                </a:tc>
                <a:tc>
                  <a:txBody>
                    <a:bodyPr/>
                    <a:lstStyle/>
                    <a:p>
                      <a:pPr algn="l" fontAlgn="b"/>
                      <a:r>
                        <a:rPr lang="mr-IN" sz="2000" u="none" strike="noStrike" dirty="0">
                          <a:effectLst/>
                          <a:latin typeface="Calibri" charset="0"/>
                          <a:ea typeface="Calibri" charset="0"/>
                          <a:cs typeface="Calibri" charset="0"/>
                        </a:rPr>
                        <a:t>78%</a:t>
                      </a:r>
                      <a:endParaRPr lang="mr-IN" sz="2000" b="0" i="0" u="none" strike="noStrike" dirty="0">
                        <a:solidFill>
                          <a:srgbClr val="000000"/>
                        </a:solidFill>
                        <a:effectLst/>
                        <a:latin typeface="Calibri" charset="0"/>
                        <a:ea typeface="Calibri" charset="0"/>
                        <a:cs typeface="Calibri" charset="0"/>
                      </a:endParaRPr>
                    </a:p>
                  </a:txBody>
                  <a:tcPr marL="12700" marR="12700" marT="12700" marB="0" anchor="b"/>
                </a:tc>
                <a:tc>
                  <a:txBody>
                    <a:bodyPr/>
                    <a:lstStyle/>
                    <a:p>
                      <a:pPr algn="l" fontAlgn="b"/>
                      <a:r>
                        <a:rPr lang="mr-IN" sz="2000" u="none" strike="noStrike" dirty="0">
                          <a:effectLst/>
                          <a:latin typeface="Calibri" charset="0"/>
                          <a:ea typeface="Calibri" charset="0"/>
                          <a:cs typeface="Calibri" charset="0"/>
                        </a:rPr>
                        <a:t>91%</a:t>
                      </a:r>
                      <a:endParaRPr lang="mr-IN" sz="2000" b="0" i="0" u="none" strike="noStrike" dirty="0">
                        <a:solidFill>
                          <a:srgbClr val="000000"/>
                        </a:solidFill>
                        <a:effectLst/>
                        <a:latin typeface="Calibri" charset="0"/>
                        <a:ea typeface="Calibri" charset="0"/>
                        <a:cs typeface="Calibri" charset="0"/>
                      </a:endParaRPr>
                    </a:p>
                  </a:txBody>
                  <a:tcPr marL="12700" marR="12700" marT="12700" marB="0" anchor="b"/>
                </a:tc>
                <a:tc>
                  <a:txBody>
                    <a:bodyPr/>
                    <a:lstStyle/>
                    <a:p>
                      <a:pPr algn="l" fontAlgn="b"/>
                      <a:r>
                        <a:rPr lang="mr-IN" sz="2000" u="none" strike="noStrike" dirty="0">
                          <a:effectLst/>
                          <a:latin typeface="Calibri" charset="0"/>
                          <a:ea typeface="Calibri" charset="0"/>
                          <a:cs typeface="Calibri" charset="0"/>
                        </a:rPr>
                        <a:t>13%</a:t>
                      </a:r>
                      <a:endParaRPr lang="mr-IN" sz="2000" b="0" i="0" u="none" strike="noStrike" dirty="0">
                        <a:solidFill>
                          <a:srgbClr val="000000"/>
                        </a:solidFill>
                        <a:effectLst/>
                        <a:latin typeface="Calibri" charset="0"/>
                        <a:ea typeface="Calibri" charset="0"/>
                        <a:cs typeface="Calibri" charset="0"/>
                      </a:endParaRPr>
                    </a:p>
                  </a:txBody>
                  <a:tcPr marL="12700" marR="12700" marT="12700" marB="0" anchor="b"/>
                </a:tc>
              </a:tr>
            </a:tbl>
          </a:graphicData>
        </a:graphic>
      </p:graphicFrame>
    </p:spTree>
    <p:extLst>
      <p:ext uri="{BB962C8B-B14F-4D97-AF65-F5344CB8AC3E}">
        <p14:creationId xmlns:p14="http://schemas.microsoft.com/office/powerpoint/2010/main" val="4138541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How do we better tell the story of the fellowship?</a:t>
            </a:r>
            <a:endParaRPr lang="en-US" dirty="0"/>
          </a:p>
        </p:txBody>
      </p:sp>
      <p:sp>
        <p:nvSpPr>
          <p:cNvPr id="3" name="Content Placeholder 2"/>
          <p:cNvSpPr>
            <a:spLocks noGrp="1"/>
          </p:cNvSpPr>
          <p:nvPr>
            <p:ph type="subTitle" idx="1"/>
          </p:nvPr>
        </p:nvSpPr>
        <p:spPr/>
        <p:txBody>
          <a:bodyPr>
            <a:normAutofit/>
          </a:bodyPr>
          <a:lstStyle/>
          <a:p>
            <a:pPr marL="0" indent="0">
              <a:buNone/>
            </a:pPr>
            <a:endParaRPr lang="en-US" sz="2400" dirty="0"/>
          </a:p>
        </p:txBody>
      </p:sp>
    </p:spTree>
    <p:extLst>
      <p:ext uri="{BB962C8B-B14F-4D97-AF65-F5344CB8AC3E}">
        <p14:creationId xmlns:p14="http://schemas.microsoft.com/office/powerpoint/2010/main" val="999377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research questions: </a:t>
            </a:r>
          </a:p>
        </p:txBody>
      </p:sp>
      <p:sp>
        <p:nvSpPr>
          <p:cNvPr id="3" name="Content Placeholder 2"/>
          <p:cNvSpPr>
            <a:spLocks noGrp="1"/>
          </p:cNvSpPr>
          <p:nvPr>
            <p:ph idx="1"/>
          </p:nvPr>
        </p:nvSpPr>
        <p:spPr/>
        <p:txBody>
          <a:bodyPr>
            <a:normAutofit/>
          </a:bodyPr>
          <a:lstStyle/>
          <a:p>
            <a:pPr marL="457200" indent="-457200">
              <a:buFont typeface="+mj-lt"/>
              <a:buAutoNum type="arabicPeriod"/>
            </a:pPr>
            <a:r>
              <a:rPr lang="en-US" sz="2400" dirty="0" smtClean="0"/>
              <a:t>Where </a:t>
            </a:r>
            <a:r>
              <a:rPr lang="en-US" sz="2400" dirty="0"/>
              <a:t>are the fellows focusing their efforts? </a:t>
            </a:r>
          </a:p>
          <a:p>
            <a:pPr marL="457200" indent="-457200">
              <a:buFont typeface="+mj-lt"/>
              <a:buAutoNum type="arabicPeriod"/>
            </a:pPr>
            <a:r>
              <a:rPr lang="en-US" sz="2400" dirty="0"/>
              <a:t>How have those efforts resulted in policy changes?</a:t>
            </a:r>
          </a:p>
          <a:p>
            <a:endParaRPr lang="en-US" sz="2400" dirty="0"/>
          </a:p>
        </p:txBody>
      </p:sp>
    </p:spTree>
    <p:extLst>
      <p:ext uri="{BB962C8B-B14F-4D97-AF65-F5344CB8AC3E}">
        <p14:creationId xmlns:p14="http://schemas.microsoft.com/office/powerpoint/2010/main" val="5993992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Literature Review</a:t>
            </a:r>
            <a:endParaRPr lang="en-US" dirty="0"/>
          </a:p>
        </p:txBody>
      </p:sp>
      <p:sp>
        <p:nvSpPr>
          <p:cNvPr id="3" name="Content Placeholder 2"/>
          <p:cNvSpPr>
            <a:spLocks noGrp="1"/>
          </p:cNvSpPr>
          <p:nvPr>
            <p:ph idx="1"/>
          </p:nvPr>
        </p:nvSpPr>
        <p:spPr/>
        <p:txBody>
          <a:bodyPr>
            <a:normAutofit/>
          </a:bodyPr>
          <a:lstStyle/>
          <a:p>
            <a:pPr>
              <a:buFont typeface="Arial" charset="0"/>
              <a:buChar char="•"/>
            </a:pPr>
            <a:r>
              <a:rPr lang="en-US" sz="2400" dirty="0" smtClean="0"/>
              <a:t>Foundations are still working to determine the best way to evaluate advocacy projects </a:t>
            </a:r>
          </a:p>
          <a:p>
            <a:pPr>
              <a:buFont typeface="Arial" charset="0"/>
              <a:buChar char="•"/>
            </a:pPr>
            <a:r>
              <a:rPr lang="en-US" sz="2400" dirty="0" smtClean="0"/>
              <a:t>Quantitative approaches exist, but require high levels of access with limited results</a:t>
            </a:r>
          </a:p>
          <a:p>
            <a:pPr>
              <a:buFont typeface="Arial" charset="0"/>
              <a:buChar char="•"/>
            </a:pPr>
            <a:r>
              <a:rPr lang="en-US" sz="2400" dirty="0" smtClean="0"/>
              <a:t>Qualitative approaches:</a:t>
            </a:r>
          </a:p>
          <a:p>
            <a:pPr lvl="1">
              <a:buFont typeface="Arial" charset="0"/>
              <a:buChar char="•"/>
            </a:pPr>
            <a:r>
              <a:rPr lang="en-US" sz="2400" dirty="0" smtClean="0"/>
              <a:t>Determinants of social change can show progress towards policy outcomes</a:t>
            </a:r>
          </a:p>
          <a:p>
            <a:pPr lvl="1">
              <a:buFont typeface="Arial" charset="0"/>
              <a:buChar char="•"/>
            </a:pPr>
            <a:r>
              <a:rPr lang="en-US" sz="2400" dirty="0" smtClean="0"/>
              <a:t>Instead of looking just at policy changes, look for:</a:t>
            </a:r>
          </a:p>
          <a:p>
            <a:pPr lvl="2">
              <a:buFont typeface="Arial" charset="0"/>
              <a:buChar char="•"/>
            </a:pPr>
            <a:r>
              <a:rPr lang="en-US" sz="2400" dirty="0" smtClean="0"/>
              <a:t>Changes in Definitions, Behavior, Engagement, Policy, and Maintaining Past Gains</a:t>
            </a:r>
          </a:p>
          <a:p>
            <a:pPr lvl="1"/>
            <a:endParaRPr lang="en-US" sz="2400" dirty="0"/>
          </a:p>
        </p:txBody>
      </p:sp>
    </p:spTree>
    <p:extLst>
      <p:ext uri="{BB962C8B-B14F-4D97-AF65-F5344CB8AC3E}">
        <p14:creationId xmlns:p14="http://schemas.microsoft.com/office/powerpoint/2010/main" val="15918433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a:t>
            </a:r>
            <a:endParaRPr lang="en-US" dirty="0"/>
          </a:p>
        </p:txBody>
      </p:sp>
      <p:sp>
        <p:nvSpPr>
          <p:cNvPr id="3" name="Content Placeholder 2"/>
          <p:cNvSpPr>
            <a:spLocks noGrp="1"/>
          </p:cNvSpPr>
          <p:nvPr>
            <p:ph idx="1"/>
          </p:nvPr>
        </p:nvSpPr>
        <p:spPr/>
        <p:txBody>
          <a:bodyPr>
            <a:normAutofit/>
          </a:bodyPr>
          <a:lstStyle/>
          <a:p>
            <a:pPr>
              <a:buFont typeface="Arial" charset="0"/>
              <a:buChar char="•"/>
            </a:pPr>
            <a:r>
              <a:rPr lang="en-US" sz="2400" dirty="0" smtClean="0"/>
              <a:t>Why Colorado, New York, and Michigan?</a:t>
            </a:r>
          </a:p>
          <a:p>
            <a:pPr>
              <a:buFont typeface="Arial" charset="0"/>
              <a:buChar char="•"/>
            </a:pPr>
            <a:r>
              <a:rPr lang="en-US" sz="2400" dirty="0" smtClean="0"/>
              <a:t>Examining the Indicators of Social Change</a:t>
            </a:r>
          </a:p>
          <a:p>
            <a:pPr>
              <a:buFont typeface="Arial" charset="0"/>
              <a:buChar char="•"/>
            </a:pPr>
            <a:r>
              <a:rPr lang="en-US" sz="2400" dirty="0" smtClean="0"/>
              <a:t>Data Sources</a:t>
            </a:r>
          </a:p>
          <a:p>
            <a:pPr lvl="1">
              <a:buFont typeface="Arial" charset="0"/>
              <a:buChar char="•"/>
            </a:pPr>
            <a:r>
              <a:rPr lang="en-US" sz="2400" dirty="0" smtClean="0"/>
              <a:t>Educator Voice Fellowship Database of Activities</a:t>
            </a:r>
          </a:p>
          <a:p>
            <a:pPr lvl="1">
              <a:buFont typeface="Arial" charset="0"/>
              <a:buChar char="•"/>
            </a:pPr>
            <a:r>
              <a:rPr lang="en-US" sz="2400" dirty="0" smtClean="0"/>
              <a:t>Qualitative Interviews</a:t>
            </a:r>
          </a:p>
          <a:p>
            <a:pPr lvl="1">
              <a:buFont typeface="Arial" charset="0"/>
              <a:buChar char="•"/>
            </a:pPr>
            <a:r>
              <a:rPr lang="en-US" sz="2400" dirty="0" smtClean="0"/>
              <a:t>Legislative Outreach (too low of a response rate)</a:t>
            </a:r>
          </a:p>
          <a:p>
            <a:pPr lvl="1">
              <a:buFont typeface="Arial" charset="0"/>
              <a:buChar char="•"/>
            </a:pPr>
            <a:r>
              <a:rPr lang="en-US" sz="2400" dirty="0" smtClean="0"/>
              <a:t>State level polling data (insufficient data available)</a:t>
            </a:r>
          </a:p>
          <a:p>
            <a:pPr>
              <a:buFont typeface="Arial" charset="0"/>
              <a:buChar char="•"/>
            </a:pPr>
            <a:r>
              <a:rPr lang="en-US" sz="2400" dirty="0" smtClean="0"/>
              <a:t>Essentially a post-only approach to analyzing the data available  </a:t>
            </a:r>
          </a:p>
        </p:txBody>
      </p:sp>
    </p:spTree>
    <p:extLst>
      <p:ext uri="{BB962C8B-B14F-4D97-AF65-F5344CB8AC3E}">
        <p14:creationId xmlns:p14="http://schemas.microsoft.com/office/powerpoint/2010/main" val="12752794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a:t>
            </a:r>
            <a:endParaRPr lang="en-US" dirty="0"/>
          </a:p>
        </p:txBody>
      </p:sp>
      <p:sp>
        <p:nvSpPr>
          <p:cNvPr id="3" name="Content Placeholder 2"/>
          <p:cNvSpPr>
            <a:spLocks noGrp="1"/>
          </p:cNvSpPr>
          <p:nvPr>
            <p:ph idx="1"/>
          </p:nvPr>
        </p:nvSpPr>
        <p:spPr/>
        <p:txBody>
          <a:bodyPr/>
          <a:lstStyle/>
          <a:p>
            <a:pPr marL="457200" indent="-457200">
              <a:buFont typeface="+mj-lt"/>
              <a:buAutoNum type="arabicPeriod"/>
            </a:pPr>
            <a:r>
              <a:rPr lang="en-US" sz="2400" dirty="0" smtClean="0"/>
              <a:t>Qualitative interviewees are drawn from a biased sample</a:t>
            </a:r>
          </a:p>
          <a:p>
            <a:pPr marL="457200" indent="-457200">
              <a:buFont typeface="+mj-lt"/>
              <a:buAutoNum type="arabicPeriod"/>
            </a:pPr>
            <a:r>
              <a:rPr lang="en-US" sz="2400" dirty="0" smtClean="0"/>
              <a:t>EVF database may not be 100% accurate</a:t>
            </a:r>
          </a:p>
          <a:p>
            <a:pPr marL="457200" indent="-457200">
              <a:buFont typeface="+mj-lt"/>
              <a:buAutoNum type="arabicPeriod"/>
            </a:pPr>
            <a:r>
              <a:rPr lang="en-US" sz="2400" dirty="0" smtClean="0"/>
              <a:t>Demonstrating causation in advocacy work is really, really hard</a:t>
            </a:r>
          </a:p>
          <a:p>
            <a:pPr marL="457200" indent="-457200">
              <a:buFont typeface="+mj-lt"/>
              <a:buAutoNum type="arabicPeriod"/>
            </a:pPr>
            <a:r>
              <a:rPr lang="en-US" sz="2400" dirty="0" smtClean="0"/>
              <a:t>No counterfactual </a:t>
            </a:r>
          </a:p>
          <a:p>
            <a:pPr lvl="1"/>
            <a:r>
              <a:rPr lang="en-US" sz="2400" dirty="0" smtClean="0"/>
              <a:t>Assume the fellows would have had no influence without the training and support they received from America Achieves</a:t>
            </a:r>
          </a:p>
          <a:p>
            <a:endParaRPr lang="en-US" dirty="0"/>
          </a:p>
        </p:txBody>
      </p:sp>
    </p:spTree>
    <p:extLst>
      <p:ext uri="{BB962C8B-B14F-4D97-AF65-F5344CB8AC3E}">
        <p14:creationId xmlns:p14="http://schemas.microsoft.com/office/powerpoint/2010/main" val="15020118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Where are the fellows focusing their efforts? </a:t>
            </a:r>
          </a:p>
        </p:txBody>
      </p:sp>
      <p:sp>
        <p:nvSpPr>
          <p:cNvPr id="4" name="Subtitle 3"/>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4214911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ext uri="{D42A27DB-BD31-4B8C-83A1-F6EECF244321}">
                <p14:modId xmlns:p14="http://schemas.microsoft.com/office/powerpoint/2010/main" val="959163428"/>
              </p:ext>
            </p:extLst>
          </p:nvPr>
        </p:nvGraphicFramePr>
        <p:xfrm>
          <a:off x="0" y="0"/>
          <a:ext cx="12192000" cy="630667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85524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ext uri="{D42A27DB-BD31-4B8C-83A1-F6EECF244321}">
                <p14:modId xmlns:p14="http://schemas.microsoft.com/office/powerpoint/2010/main" val="1940519868"/>
              </p:ext>
            </p:extLst>
          </p:nvPr>
        </p:nvGraphicFramePr>
        <p:xfrm>
          <a:off x="0" y="0"/>
          <a:ext cx="12192000" cy="633356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608460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a:graphicFrameLocks/>
          </p:cNvGraphicFramePr>
          <p:nvPr>
            <p:extLst>
              <p:ext uri="{D42A27DB-BD31-4B8C-83A1-F6EECF244321}">
                <p14:modId xmlns:p14="http://schemas.microsoft.com/office/powerpoint/2010/main" val="2000630835"/>
              </p:ext>
            </p:extLst>
          </p:nvPr>
        </p:nvGraphicFramePr>
        <p:xfrm>
          <a:off x="0" y="-1"/>
          <a:ext cx="12192000" cy="630454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962077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Qualitative Interviews</a:t>
            </a:r>
            <a:endParaRPr lang="en-US" dirty="0"/>
          </a:p>
        </p:txBody>
      </p:sp>
      <p:sp>
        <p:nvSpPr>
          <p:cNvPr id="3" name="Content Placeholder 2"/>
          <p:cNvSpPr>
            <a:spLocks noGrp="1"/>
          </p:cNvSpPr>
          <p:nvPr>
            <p:ph idx="1"/>
          </p:nvPr>
        </p:nvSpPr>
        <p:spPr/>
        <p:txBody>
          <a:bodyPr>
            <a:normAutofit/>
          </a:bodyPr>
          <a:lstStyle/>
          <a:p>
            <a:r>
              <a:rPr lang="en-US" sz="2400" dirty="0" smtClean="0"/>
              <a:t>Highlights </a:t>
            </a:r>
          </a:p>
          <a:p>
            <a:pPr lvl="1">
              <a:buFont typeface="Arial" charset="0"/>
              <a:buChar char="•"/>
            </a:pPr>
            <a:r>
              <a:rPr lang="en-US" sz="2400" dirty="0" smtClean="0"/>
              <a:t>Definitions: Engaging </a:t>
            </a:r>
            <a:r>
              <a:rPr lang="en-US" sz="2400" dirty="0"/>
              <a:t>with </a:t>
            </a:r>
            <a:r>
              <a:rPr lang="en-US" sz="2400" dirty="0" smtClean="0"/>
              <a:t>teachers, parents </a:t>
            </a:r>
            <a:r>
              <a:rPr lang="en-US" sz="2400" dirty="0"/>
              <a:t>and students on issues like common core and </a:t>
            </a:r>
            <a:r>
              <a:rPr lang="en-US" sz="2400" dirty="0" smtClean="0"/>
              <a:t>academic assessments</a:t>
            </a:r>
            <a:endParaRPr lang="en-US" sz="2400" dirty="0"/>
          </a:p>
          <a:p>
            <a:pPr lvl="1">
              <a:buFont typeface="Arial" charset="0"/>
              <a:buChar char="•"/>
            </a:pPr>
            <a:r>
              <a:rPr lang="en-US" sz="2400" dirty="0" smtClean="0"/>
              <a:t>Behaviors: Increase in writing blogs and op-eds as well as social media use</a:t>
            </a:r>
          </a:p>
          <a:p>
            <a:pPr lvl="1">
              <a:buFont typeface="Arial" charset="0"/>
              <a:buChar char="•"/>
            </a:pPr>
            <a:r>
              <a:rPr lang="en-US" sz="2400" dirty="0" smtClean="0"/>
              <a:t>Engagement: Increased engagement with elected officials in formal and informal settings</a:t>
            </a:r>
          </a:p>
          <a:p>
            <a:r>
              <a:rPr lang="en-US" sz="2400" dirty="0" smtClean="0"/>
              <a:t>Advocacy organizations and policy makers are actively seeking the input of educators </a:t>
            </a:r>
          </a:p>
          <a:p>
            <a:endParaRPr lang="en-US" sz="2400" dirty="0" smtClean="0"/>
          </a:p>
        </p:txBody>
      </p:sp>
    </p:spTree>
    <p:extLst>
      <p:ext uri="{BB962C8B-B14F-4D97-AF65-F5344CB8AC3E}">
        <p14:creationId xmlns:p14="http://schemas.microsoft.com/office/powerpoint/2010/main" val="14743925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How have </a:t>
            </a:r>
            <a:r>
              <a:rPr lang="en-US" dirty="0" smtClean="0"/>
              <a:t>these </a:t>
            </a:r>
            <a:r>
              <a:rPr lang="en-US" dirty="0"/>
              <a:t>efforts resulted in policy changes?</a:t>
            </a: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016842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Impacts on State Policy</a:t>
            </a:r>
            <a:endParaRPr lang="en-US" dirty="0"/>
          </a:p>
        </p:txBody>
      </p:sp>
      <p:sp>
        <p:nvSpPr>
          <p:cNvPr id="3" name="Content Placeholder 2"/>
          <p:cNvSpPr>
            <a:spLocks noGrp="1"/>
          </p:cNvSpPr>
          <p:nvPr>
            <p:ph idx="1"/>
          </p:nvPr>
        </p:nvSpPr>
        <p:spPr/>
        <p:txBody>
          <a:bodyPr>
            <a:normAutofit/>
          </a:bodyPr>
          <a:lstStyle/>
          <a:p>
            <a:r>
              <a:rPr lang="en-US" sz="2400" dirty="0" smtClean="0"/>
              <a:t>Academic Standards/Assessments and Accountability</a:t>
            </a:r>
          </a:p>
          <a:p>
            <a:pPr lvl="1">
              <a:buFont typeface="Arial" charset="0"/>
              <a:buChar char="•"/>
            </a:pPr>
            <a:r>
              <a:rPr lang="en-US" sz="2000" dirty="0" smtClean="0"/>
              <a:t>Maintaining Common Core and Aligned Assessments in all three states</a:t>
            </a:r>
          </a:p>
          <a:p>
            <a:r>
              <a:rPr lang="en-US" sz="2400" dirty="0" smtClean="0"/>
              <a:t>Advancing the Profession</a:t>
            </a:r>
          </a:p>
          <a:p>
            <a:pPr lvl="1">
              <a:buFont typeface="Arial" charset="0"/>
              <a:buChar char="•"/>
            </a:pPr>
            <a:r>
              <a:rPr lang="en-US" sz="2000" dirty="0" smtClean="0"/>
              <a:t>Fellows participating in ESSA Think Tank and Committees in NY and MI</a:t>
            </a:r>
          </a:p>
          <a:p>
            <a:pPr lvl="1">
              <a:buFont typeface="Arial" charset="0"/>
              <a:buChar char="•"/>
            </a:pPr>
            <a:r>
              <a:rPr lang="en-US" sz="2000" dirty="0" smtClean="0"/>
              <a:t>Improving teacher certification processes in NY</a:t>
            </a:r>
          </a:p>
          <a:p>
            <a:r>
              <a:rPr lang="en-US" sz="2400" dirty="0" smtClean="0"/>
              <a:t>Equity and Access</a:t>
            </a:r>
          </a:p>
          <a:p>
            <a:pPr lvl="1">
              <a:buFont typeface="Arial" charset="0"/>
              <a:buChar char="•"/>
            </a:pPr>
            <a:r>
              <a:rPr lang="en-US" sz="2000" dirty="0" smtClean="0"/>
              <a:t>Supporting fair testing practices for ESL students in CO</a:t>
            </a:r>
          </a:p>
          <a:p>
            <a:pPr lvl="1">
              <a:buFont typeface="Arial" charset="0"/>
              <a:buChar char="•"/>
            </a:pPr>
            <a:r>
              <a:rPr lang="en-US" sz="2000" dirty="0" smtClean="0"/>
              <a:t>Special Education Task Force in MI</a:t>
            </a:r>
            <a:endParaRPr lang="en-US" sz="2000" dirty="0"/>
          </a:p>
        </p:txBody>
      </p:sp>
    </p:spTree>
    <p:extLst>
      <p:ext uri="{BB962C8B-B14F-4D97-AF65-F5344CB8AC3E}">
        <p14:creationId xmlns:p14="http://schemas.microsoft.com/office/powerpoint/2010/main" val="14097617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	</a:t>
            </a:r>
            <a:endParaRPr lang="en-US" dirty="0"/>
          </a:p>
        </p:txBody>
      </p:sp>
      <p:sp>
        <p:nvSpPr>
          <p:cNvPr id="3" name="Content Placeholder 2"/>
          <p:cNvSpPr>
            <a:spLocks noGrp="1"/>
          </p:cNvSpPr>
          <p:nvPr>
            <p:ph idx="1"/>
          </p:nvPr>
        </p:nvSpPr>
        <p:spPr/>
        <p:txBody>
          <a:bodyPr/>
          <a:lstStyle/>
          <a:p>
            <a:pPr marL="457200" indent="-457200">
              <a:buFont typeface="+mj-lt"/>
              <a:buAutoNum type="arabicPeriod"/>
            </a:pPr>
            <a:r>
              <a:rPr lang="en-US" sz="2400" dirty="0"/>
              <a:t>Determine if fellows have more influence presenting themselves as constituents or as representatives of the EVF</a:t>
            </a:r>
          </a:p>
          <a:p>
            <a:pPr marL="457200" indent="-457200">
              <a:buFont typeface="+mj-lt"/>
              <a:buAutoNum type="arabicPeriod"/>
            </a:pPr>
            <a:r>
              <a:rPr lang="en-US" sz="2400" dirty="0"/>
              <a:t>Investigate how to create a comparison group to more systematically evaluate the impact of the </a:t>
            </a:r>
            <a:r>
              <a:rPr lang="en-US" sz="2400" dirty="0" smtClean="0"/>
              <a:t>fellowship</a:t>
            </a:r>
          </a:p>
          <a:p>
            <a:pPr marL="457200" indent="-457200">
              <a:buFont typeface="+mj-lt"/>
              <a:buAutoNum type="arabicPeriod"/>
            </a:pPr>
            <a:r>
              <a:rPr lang="en-US" sz="2400" dirty="0" smtClean="0"/>
              <a:t>Capture numbers related to readership and audience numbers</a:t>
            </a:r>
          </a:p>
          <a:p>
            <a:pPr marL="457200" indent="-457200">
              <a:buFont typeface="+mj-lt"/>
              <a:buAutoNum type="arabicPeriod"/>
            </a:pPr>
            <a:r>
              <a:rPr lang="en-US" sz="2400" dirty="0" smtClean="0"/>
              <a:t>Capture the linkages between fellows and other organizations</a:t>
            </a:r>
          </a:p>
          <a:p>
            <a:endParaRPr lang="en-US" dirty="0" smtClean="0"/>
          </a:p>
          <a:p>
            <a:endParaRPr lang="en-US" dirty="0"/>
          </a:p>
        </p:txBody>
      </p:sp>
    </p:spTree>
    <p:extLst>
      <p:ext uri="{BB962C8B-B14F-4D97-AF65-F5344CB8AC3E}">
        <p14:creationId xmlns:p14="http://schemas.microsoft.com/office/powerpoint/2010/main" val="11191642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Questions?</a:t>
            </a:r>
            <a:endParaRPr lang="en-US" dirty="0"/>
          </a:p>
        </p:txBody>
      </p:sp>
      <p:sp>
        <p:nvSpPr>
          <p:cNvPr id="5" name="Subtitle 4"/>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808794256"/>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1587</TotalTime>
  <Words>2569</Words>
  <Application>Microsoft Macintosh PowerPoint</Application>
  <PresentationFormat>Widescreen</PresentationFormat>
  <Paragraphs>207</Paragraphs>
  <Slides>17</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Mangal</vt:lpstr>
      <vt:lpstr>Retrospect</vt:lpstr>
      <vt:lpstr>Educator Voice Fellowship: Impact Evaluation</vt:lpstr>
      <vt:lpstr>The Educator Voice Fellowship</vt:lpstr>
      <vt:lpstr>Survey of the Program Participants </vt:lpstr>
      <vt:lpstr>How do we better tell the story of the fellowship?</vt:lpstr>
      <vt:lpstr>Two research questions: </vt:lpstr>
      <vt:lpstr>Literature Review</vt:lpstr>
      <vt:lpstr>Methodology</vt:lpstr>
      <vt:lpstr>Limitations</vt:lpstr>
      <vt:lpstr>Where are the fellows focusing their efforts? </vt:lpstr>
      <vt:lpstr>PowerPoint Presentation</vt:lpstr>
      <vt:lpstr>PowerPoint Presentation</vt:lpstr>
      <vt:lpstr>PowerPoint Presentation</vt:lpstr>
      <vt:lpstr>Qualitative Interviews</vt:lpstr>
      <vt:lpstr>How have these efforts resulted in policy changes?</vt:lpstr>
      <vt:lpstr>Impacts on State Policy</vt:lpstr>
      <vt:lpstr>Recommendations </vt:lpstr>
      <vt:lpstr>Questions?</vt:lpstr>
    </vt:vector>
  </TitlesOfParts>
  <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Educator Voice Fellowship Impact Evaluation</dc:title>
  <dc:creator>Brendan McCormick</dc:creator>
  <cp:lastModifiedBy>Brendan McCormick</cp:lastModifiedBy>
  <cp:revision>48</cp:revision>
  <dcterms:created xsi:type="dcterms:W3CDTF">2017-04-28T17:59:25Z</dcterms:created>
  <dcterms:modified xsi:type="dcterms:W3CDTF">2017-05-16T01:15:25Z</dcterms:modified>
</cp:coreProperties>
</file>